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5" r:id="rId2"/>
    <p:sldId id="258" r:id="rId3"/>
    <p:sldId id="257" r:id="rId4"/>
    <p:sldId id="260" r:id="rId5"/>
    <p:sldId id="267" r:id="rId6"/>
    <p:sldId id="278" r:id="rId7"/>
    <p:sldId id="269" r:id="rId8"/>
    <p:sldId id="268" r:id="rId9"/>
    <p:sldId id="271" r:id="rId10"/>
    <p:sldId id="273" r:id="rId11"/>
    <p:sldId id="272" r:id="rId12"/>
    <p:sldId id="274" r:id="rId13"/>
    <p:sldId id="275" r:id="rId14"/>
    <p:sldId id="277" r:id="rId15"/>
    <p:sldId id="281" r:id="rId16"/>
    <p:sldId id="282" r:id="rId17"/>
    <p:sldId id="283" r:id="rId18"/>
    <p:sldId id="284" r:id="rId19"/>
    <p:sldId id="285" r:id="rId20"/>
    <p:sldId id="286" r:id="rId21"/>
    <p:sldId id="287" r:id="rId22"/>
    <p:sldId id="288" r:id="rId23"/>
    <p:sldId id="289" r:id="rId24"/>
    <p:sldId id="291" r:id="rId25"/>
    <p:sldId id="292" r:id="rId26"/>
    <p:sldId id="264"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10"/>
  </p:normalViewPr>
  <p:slideViewPr>
    <p:cSldViewPr snapToGrid="0" snapToObjects="1">
      <p:cViewPr varScale="1">
        <p:scale>
          <a:sx n="94" d="100"/>
          <a:sy n="94" d="100"/>
        </p:scale>
        <p:origin x="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445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41308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4/23/24</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dirty="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28563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eam2-DSE"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3C6633F-E56B-B562-2DF5-47895158B199}"/>
              </a:ext>
            </a:extLst>
          </p:cNvPr>
          <p:cNvSpPr>
            <a:spLocks noGrp="1"/>
          </p:cNvSpPr>
          <p:nvPr>
            <p:ph type="ctrTitle"/>
          </p:nvPr>
        </p:nvSpPr>
        <p:spPr>
          <a:xfrm>
            <a:off x="1068405" y="768096"/>
            <a:ext cx="4480817" cy="4279392"/>
          </a:xfrm>
        </p:spPr>
        <p:txBody>
          <a:bodyPr anchor="b">
            <a:normAutofit/>
          </a:bodyPr>
          <a:lstStyle/>
          <a:p>
            <a:pPr marL="0" indent="0"/>
            <a:r>
              <a:rPr lang="en-US" sz="6000" b="1" kern="0" spc="-157" dirty="0">
                <a:latin typeface="Times New Roman" panose="02020603050405020304" pitchFamily="18" charset="0"/>
                <a:ea typeface="Inter" pitchFamily="34" charset="-122"/>
                <a:cs typeface="Times New Roman" panose="02020603050405020304" pitchFamily="18" charset="0"/>
              </a:rPr>
              <a:t>Student Performance Analytics</a:t>
            </a:r>
            <a:endParaRPr lang="en-US" sz="6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476B64B-3F73-D4B3-9A46-A0D9B36B6863}"/>
              </a:ext>
            </a:extLst>
          </p:cNvPr>
          <p:cNvSpPr>
            <a:spLocks noGrp="1"/>
          </p:cNvSpPr>
          <p:nvPr>
            <p:ph type="subTitle" idx="1"/>
          </p:nvPr>
        </p:nvSpPr>
        <p:spPr>
          <a:xfrm>
            <a:off x="1068406" y="5563209"/>
            <a:ext cx="4480817" cy="1887322"/>
          </a:xfrm>
        </p:spPr>
        <p:txBody>
          <a:bodyPr>
            <a:normAutofit/>
          </a:bodyPr>
          <a:lstStyle/>
          <a:p>
            <a:r>
              <a:rPr lang="en-US" dirty="0"/>
              <a:t>DSDE Project – Team 2</a:t>
            </a:r>
          </a:p>
          <a:p>
            <a:endParaRPr lang="en-US" dirty="0"/>
          </a:p>
        </p:txBody>
      </p:sp>
      <p:sp>
        <p:nvSpPr>
          <p:cNvPr id="103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405" y="5291120"/>
            <a:ext cx="4169664" cy="21946"/>
          </a:xfrm>
          <a:custGeom>
            <a:avLst/>
            <a:gdLst>
              <a:gd name="connsiteX0" fmla="*/ 0 w 4169664"/>
              <a:gd name="connsiteY0" fmla="*/ 0 h 21946"/>
              <a:gd name="connsiteX1" fmla="*/ 694944 w 4169664"/>
              <a:gd name="connsiteY1" fmla="*/ 0 h 21946"/>
              <a:gd name="connsiteX2" fmla="*/ 1473281 w 4169664"/>
              <a:gd name="connsiteY2" fmla="*/ 0 h 21946"/>
              <a:gd name="connsiteX3" fmla="*/ 2084832 w 4169664"/>
              <a:gd name="connsiteY3" fmla="*/ 0 h 21946"/>
              <a:gd name="connsiteX4" fmla="*/ 2696383 w 4169664"/>
              <a:gd name="connsiteY4" fmla="*/ 0 h 21946"/>
              <a:gd name="connsiteX5" fmla="*/ 3433023 w 4169664"/>
              <a:gd name="connsiteY5" fmla="*/ 0 h 21946"/>
              <a:gd name="connsiteX6" fmla="*/ 4169664 w 4169664"/>
              <a:gd name="connsiteY6" fmla="*/ 0 h 21946"/>
              <a:gd name="connsiteX7" fmla="*/ 4169664 w 4169664"/>
              <a:gd name="connsiteY7" fmla="*/ 21946 h 21946"/>
              <a:gd name="connsiteX8" fmla="*/ 3391327 w 4169664"/>
              <a:gd name="connsiteY8" fmla="*/ 21946 h 21946"/>
              <a:gd name="connsiteX9" fmla="*/ 2654686 w 4169664"/>
              <a:gd name="connsiteY9" fmla="*/ 21946 h 21946"/>
              <a:gd name="connsiteX10" fmla="*/ 1959742 w 4169664"/>
              <a:gd name="connsiteY10" fmla="*/ 21946 h 21946"/>
              <a:gd name="connsiteX11" fmla="*/ 1223101 w 4169664"/>
              <a:gd name="connsiteY11" fmla="*/ 21946 h 21946"/>
              <a:gd name="connsiteX12" fmla="*/ 0 w 4169664"/>
              <a:gd name="connsiteY12" fmla="*/ 21946 h 21946"/>
              <a:gd name="connsiteX13" fmla="*/ 0 w 4169664"/>
              <a:gd name="connsiteY13" fmla="*/ 0 h 21946"/>
              <a:gd name="connsiteX0" fmla="*/ 0 w 4169664"/>
              <a:gd name="connsiteY0" fmla="*/ 0 h 21946"/>
              <a:gd name="connsiteX1" fmla="*/ 611551 w 4169664"/>
              <a:gd name="connsiteY1" fmla="*/ 0 h 21946"/>
              <a:gd name="connsiteX2" fmla="*/ 1389888 w 4169664"/>
              <a:gd name="connsiteY2" fmla="*/ 0 h 21946"/>
              <a:gd name="connsiteX3" fmla="*/ 1959742 w 4169664"/>
              <a:gd name="connsiteY3" fmla="*/ 0 h 21946"/>
              <a:gd name="connsiteX4" fmla="*/ 2529596 w 4169664"/>
              <a:gd name="connsiteY4" fmla="*/ 0 h 21946"/>
              <a:gd name="connsiteX5" fmla="*/ 3224540 w 4169664"/>
              <a:gd name="connsiteY5" fmla="*/ 0 h 21946"/>
              <a:gd name="connsiteX6" fmla="*/ 4169664 w 4169664"/>
              <a:gd name="connsiteY6" fmla="*/ 0 h 21946"/>
              <a:gd name="connsiteX7" fmla="*/ 4169664 w 4169664"/>
              <a:gd name="connsiteY7" fmla="*/ 21946 h 21946"/>
              <a:gd name="connsiteX8" fmla="*/ 3558113 w 4169664"/>
              <a:gd name="connsiteY8" fmla="*/ 21946 h 21946"/>
              <a:gd name="connsiteX9" fmla="*/ 2904866 w 4169664"/>
              <a:gd name="connsiteY9" fmla="*/ 21946 h 21946"/>
              <a:gd name="connsiteX10" fmla="*/ 2126529 w 4169664"/>
              <a:gd name="connsiteY10" fmla="*/ 21946 h 21946"/>
              <a:gd name="connsiteX11" fmla="*/ 1473281 w 4169664"/>
              <a:gd name="connsiteY11" fmla="*/ 21946 h 21946"/>
              <a:gd name="connsiteX12" fmla="*/ 820034 w 4169664"/>
              <a:gd name="connsiteY12" fmla="*/ 21946 h 21946"/>
              <a:gd name="connsiteX13" fmla="*/ 0 w 4169664"/>
              <a:gd name="connsiteY13" fmla="*/ 21946 h 21946"/>
              <a:gd name="connsiteX14" fmla="*/ 0 w 4169664"/>
              <a:gd name="connsiteY14"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9664" h="21946" fill="none" extrusionOk="0">
                <a:moveTo>
                  <a:pt x="0" y="0"/>
                </a:moveTo>
                <a:cubicBezTo>
                  <a:pt x="327027" y="17156"/>
                  <a:pt x="421597" y="15101"/>
                  <a:pt x="694944" y="0"/>
                </a:cubicBezTo>
                <a:cubicBezTo>
                  <a:pt x="954504" y="-14695"/>
                  <a:pt x="1204885" y="-30820"/>
                  <a:pt x="1473281" y="0"/>
                </a:cubicBezTo>
                <a:cubicBezTo>
                  <a:pt x="1767191" y="26786"/>
                  <a:pt x="1796765" y="12724"/>
                  <a:pt x="2084832" y="0"/>
                </a:cubicBezTo>
                <a:cubicBezTo>
                  <a:pt x="2374794" y="-1792"/>
                  <a:pt x="2421585" y="20639"/>
                  <a:pt x="2696383" y="0"/>
                </a:cubicBezTo>
                <a:cubicBezTo>
                  <a:pt x="2978606" y="-39786"/>
                  <a:pt x="3100517" y="-1958"/>
                  <a:pt x="3433023" y="0"/>
                </a:cubicBezTo>
                <a:cubicBezTo>
                  <a:pt x="3710758" y="-24512"/>
                  <a:pt x="3973864" y="60576"/>
                  <a:pt x="4169664" y="0"/>
                </a:cubicBezTo>
                <a:cubicBezTo>
                  <a:pt x="4170313" y="10049"/>
                  <a:pt x="4169883" y="17503"/>
                  <a:pt x="4169664" y="21946"/>
                </a:cubicBezTo>
                <a:cubicBezTo>
                  <a:pt x="4017030" y="71255"/>
                  <a:pt x="3534685" y="-4202"/>
                  <a:pt x="3391327" y="21946"/>
                </a:cubicBezTo>
                <a:cubicBezTo>
                  <a:pt x="3210869" y="28618"/>
                  <a:pt x="2816337" y="68258"/>
                  <a:pt x="2654686" y="21946"/>
                </a:cubicBezTo>
                <a:cubicBezTo>
                  <a:pt x="2461829" y="20110"/>
                  <a:pt x="2182226" y="40279"/>
                  <a:pt x="1959742" y="21946"/>
                </a:cubicBezTo>
                <a:cubicBezTo>
                  <a:pt x="1726867" y="4031"/>
                  <a:pt x="1383451" y="15210"/>
                  <a:pt x="1223101" y="21946"/>
                </a:cubicBezTo>
                <a:cubicBezTo>
                  <a:pt x="1061217" y="-41467"/>
                  <a:pt x="576850" y="54748"/>
                  <a:pt x="0" y="21946"/>
                </a:cubicBezTo>
                <a:cubicBezTo>
                  <a:pt x="-156" y="11586"/>
                  <a:pt x="-1417" y="7823"/>
                  <a:pt x="0" y="0"/>
                </a:cubicBezTo>
                <a:close/>
              </a:path>
              <a:path w="4169664" h="21946" stroke="0" extrusionOk="0">
                <a:moveTo>
                  <a:pt x="0" y="0"/>
                </a:moveTo>
                <a:cubicBezTo>
                  <a:pt x="167102" y="-60186"/>
                  <a:pt x="436106" y="-35276"/>
                  <a:pt x="611551" y="0"/>
                </a:cubicBezTo>
                <a:cubicBezTo>
                  <a:pt x="815540" y="46042"/>
                  <a:pt x="1079958" y="-44325"/>
                  <a:pt x="1389888" y="0"/>
                </a:cubicBezTo>
                <a:cubicBezTo>
                  <a:pt x="1706351" y="18175"/>
                  <a:pt x="1754976" y="2031"/>
                  <a:pt x="1959742" y="0"/>
                </a:cubicBezTo>
                <a:cubicBezTo>
                  <a:pt x="2166061" y="-18545"/>
                  <a:pt x="2371259" y="-9343"/>
                  <a:pt x="2529596" y="0"/>
                </a:cubicBezTo>
                <a:cubicBezTo>
                  <a:pt x="2694407" y="24062"/>
                  <a:pt x="3011853" y="20166"/>
                  <a:pt x="3224540" y="0"/>
                </a:cubicBezTo>
                <a:cubicBezTo>
                  <a:pt x="3481411" y="-48883"/>
                  <a:pt x="3852799" y="56101"/>
                  <a:pt x="4169664" y="0"/>
                </a:cubicBezTo>
                <a:cubicBezTo>
                  <a:pt x="4169412" y="5016"/>
                  <a:pt x="4170513" y="12400"/>
                  <a:pt x="4169664" y="21946"/>
                </a:cubicBezTo>
                <a:cubicBezTo>
                  <a:pt x="3973945" y="-37241"/>
                  <a:pt x="3727509" y="37492"/>
                  <a:pt x="3558113" y="21946"/>
                </a:cubicBezTo>
                <a:cubicBezTo>
                  <a:pt x="3367510" y="-20877"/>
                  <a:pt x="3133672" y="54517"/>
                  <a:pt x="2904866" y="21946"/>
                </a:cubicBezTo>
                <a:cubicBezTo>
                  <a:pt x="2652134" y="9689"/>
                  <a:pt x="2468598" y="36323"/>
                  <a:pt x="2126529" y="21946"/>
                </a:cubicBezTo>
                <a:cubicBezTo>
                  <a:pt x="1773719" y="18037"/>
                  <a:pt x="1606906" y="27650"/>
                  <a:pt x="1473281" y="21946"/>
                </a:cubicBezTo>
                <a:cubicBezTo>
                  <a:pt x="1309858" y="12721"/>
                  <a:pt x="1143199" y="-42169"/>
                  <a:pt x="820034" y="21946"/>
                </a:cubicBezTo>
                <a:cubicBezTo>
                  <a:pt x="492720" y="73556"/>
                  <a:pt x="157827" y="55632"/>
                  <a:pt x="0" y="21946"/>
                </a:cubicBezTo>
                <a:cubicBezTo>
                  <a:pt x="-1299" y="18217"/>
                  <a:pt x="582" y="7934"/>
                  <a:pt x="0" y="0"/>
                </a:cubicBezTo>
                <a:close/>
              </a:path>
              <a:path w="4169664" h="21946" fill="none" stroke="0" extrusionOk="0">
                <a:moveTo>
                  <a:pt x="0" y="0"/>
                </a:moveTo>
                <a:cubicBezTo>
                  <a:pt x="347543" y="20759"/>
                  <a:pt x="417898" y="34097"/>
                  <a:pt x="694944" y="0"/>
                </a:cubicBezTo>
                <a:cubicBezTo>
                  <a:pt x="993406" y="-57164"/>
                  <a:pt x="1130269" y="-27873"/>
                  <a:pt x="1473281" y="0"/>
                </a:cubicBezTo>
                <a:cubicBezTo>
                  <a:pt x="1765116" y="16839"/>
                  <a:pt x="1792768" y="19509"/>
                  <a:pt x="2084832" y="0"/>
                </a:cubicBezTo>
                <a:cubicBezTo>
                  <a:pt x="2373784" y="-9011"/>
                  <a:pt x="2410601" y="29635"/>
                  <a:pt x="2696383" y="0"/>
                </a:cubicBezTo>
                <a:cubicBezTo>
                  <a:pt x="2970377" y="-27110"/>
                  <a:pt x="3116820" y="10253"/>
                  <a:pt x="3433023" y="0"/>
                </a:cubicBezTo>
                <a:cubicBezTo>
                  <a:pt x="3759971" y="-7916"/>
                  <a:pt x="3959964" y="20732"/>
                  <a:pt x="4169664" y="0"/>
                </a:cubicBezTo>
                <a:cubicBezTo>
                  <a:pt x="4169422" y="9830"/>
                  <a:pt x="4168298" y="17886"/>
                  <a:pt x="4169664" y="21946"/>
                </a:cubicBezTo>
                <a:cubicBezTo>
                  <a:pt x="4025352" y="65332"/>
                  <a:pt x="3629422" y="-5588"/>
                  <a:pt x="3391327" y="21946"/>
                </a:cubicBezTo>
                <a:cubicBezTo>
                  <a:pt x="3227978" y="30311"/>
                  <a:pt x="2790214" y="42759"/>
                  <a:pt x="2654686" y="21946"/>
                </a:cubicBezTo>
                <a:cubicBezTo>
                  <a:pt x="2506707" y="20435"/>
                  <a:pt x="2166829" y="45815"/>
                  <a:pt x="1959742" y="21946"/>
                </a:cubicBezTo>
                <a:cubicBezTo>
                  <a:pt x="1750493" y="-6235"/>
                  <a:pt x="1355547" y="28809"/>
                  <a:pt x="1223101" y="21946"/>
                </a:cubicBezTo>
                <a:cubicBezTo>
                  <a:pt x="1058013" y="-27362"/>
                  <a:pt x="453518" y="30820"/>
                  <a:pt x="0" y="21946"/>
                </a:cubicBezTo>
                <a:cubicBezTo>
                  <a:pt x="-95" y="11141"/>
                  <a:pt x="-1598" y="724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4169664"/>
                      <a:gd name="connsiteY0" fmla="*/ 0 h 21946"/>
                      <a:gd name="connsiteX1" fmla="*/ 694944 w 4169664"/>
                      <a:gd name="connsiteY1" fmla="*/ 0 h 21946"/>
                      <a:gd name="connsiteX2" fmla="*/ 1473281 w 4169664"/>
                      <a:gd name="connsiteY2" fmla="*/ 0 h 21946"/>
                      <a:gd name="connsiteX3" fmla="*/ 2084832 w 4169664"/>
                      <a:gd name="connsiteY3" fmla="*/ 0 h 21946"/>
                      <a:gd name="connsiteX4" fmla="*/ 2696383 w 4169664"/>
                      <a:gd name="connsiteY4" fmla="*/ 0 h 21946"/>
                      <a:gd name="connsiteX5" fmla="*/ 3433023 w 4169664"/>
                      <a:gd name="connsiteY5" fmla="*/ 0 h 21946"/>
                      <a:gd name="connsiteX6" fmla="*/ 4169664 w 4169664"/>
                      <a:gd name="connsiteY6" fmla="*/ 0 h 21946"/>
                      <a:gd name="connsiteX7" fmla="*/ 4169664 w 4169664"/>
                      <a:gd name="connsiteY7" fmla="*/ 21946 h 21946"/>
                      <a:gd name="connsiteX8" fmla="*/ 3391327 w 4169664"/>
                      <a:gd name="connsiteY8" fmla="*/ 21946 h 21946"/>
                      <a:gd name="connsiteX9" fmla="*/ 2654686 w 4169664"/>
                      <a:gd name="connsiteY9" fmla="*/ 21946 h 21946"/>
                      <a:gd name="connsiteX10" fmla="*/ 1959742 w 4169664"/>
                      <a:gd name="connsiteY10" fmla="*/ 21946 h 21946"/>
                      <a:gd name="connsiteX11" fmla="*/ 1223101 w 4169664"/>
                      <a:gd name="connsiteY11" fmla="*/ 21946 h 21946"/>
                      <a:gd name="connsiteX12" fmla="*/ 0 w 4169664"/>
                      <a:gd name="connsiteY12" fmla="*/ 21946 h 21946"/>
                      <a:gd name="connsiteX13" fmla="*/ 0 w 4169664"/>
                      <a:gd name="connsiteY13"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9664" h="21946" fill="none" extrusionOk="0">
                        <a:moveTo>
                          <a:pt x="0" y="0"/>
                        </a:moveTo>
                        <a:cubicBezTo>
                          <a:pt x="339081" y="33322"/>
                          <a:pt x="420647" y="21609"/>
                          <a:pt x="694944" y="0"/>
                        </a:cubicBezTo>
                        <a:cubicBezTo>
                          <a:pt x="969241" y="-21609"/>
                          <a:pt x="1180055" y="-24321"/>
                          <a:pt x="1473281" y="0"/>
                        </a:cubicBezTo>
                        <a:cubicBezTo>
                          <a:pt x="1766507" y="24321"/>
                          <a:pt x="1796116" y="13114"/>
                          <a:pt x="2084832" y="0"/>
                        </a:cubicBezTo>
                        <a:cubicBezTo>
                          <a:pt x="2373548" y="-13114"/>
                          <a:pt x="2413942" y="29356"/>
                          <a:pt x="2696383" y="0"/>
                        </a:cubicBezTo>
                        <a:cubicBezTo>
                          <a:pt x="2978824" y="-29356"/>
                          <a:pt x="3118658" y="6767"/>
                          <a:pt x="3433023" y="0"/>
                        </a:cubicBezTo>
                        <a:cubicBezTo>
                          <a:pt x="3747388" y="-6767"/>
                          <a:pt x="3991753" y="34038"/>
                          <a:pt x="4169664" y="0"/>
                        </a:cubicBezTo>
                        <a:cubicBezTo>
                          <a:pt x="4170206" y="9051"/>
                          <a:pt x="4169188" y="17369"/>
                          <a:pt x="4169664" y="21946"/>
                        </a:cubicBezTo>
                        <a:cubicBezTo>
                          <a:pt x="3988313" y="44320"/>
                          <a:pt x="3581828" y="-3110"/>
                          <a:pt x="3391327" y="21946"/>
                        </a:cubicBezTo>
                        <a:cubicBezTo>
                          <a:pt x="3200826" y="47002"/>
                          <a:pt x="2815087" y="42788"/>
                          <a:pt x="2654686" y="21946"/>
                        </a:cubicBezTo>
                        <a:cubicBezTo>
                          <a:pt x="2494285" y="1104"/>
                          <a:pt x="2170161" y="39259"/>
                          <a:pt x="1959742" y="21946"/>
                        </a:cubicBezTo>
                        <a:cubicBezTo>
                          <a:pt x="1749323" y="4633"/>
                          <a:pt x="1372803" y="22092"/>
                          <a:pt x="1223101" y="21946"/>
                        </a:cubicBezTo>
                        <a:cubicBezTo>
                          <a:pt x="1073399" y="21800"/>
                          <a:pt x="522747" y="79676"/>
                          <a:pt x="0" y="21946"/>
                        </a:cubicBezTo>
                        <a:cubicBezTo>
                          <a:pt x="-160" y="11058"/>
                          <a:pt x="-1077" y="7820"/>
                          <a:pt x="0" y="0"/>
                        </a:cubicBezTo>
                        <a:close/>
                      </a:path>
                      <a:path w="4169664" h="21946" stroke="0" extrusionOk="0">
                        <a:moveTo>
                          <a:pt x="0" y="0"/>
                        </a:moveTo>
                        <a:cubicBezTo>
                          <a:pt x="166200" y="-27625"/>
                          <a:pt x="425856" y="-30093"/>
                          <a:pt x="611551" y="0"/>
                        </a:cubicBezTo>
                        <a:cubicBezTo>
                          <a:pt x="797246" y="30093"/>
                          <a:pt x="1072994" y="-17054"/>
                          <a:pt x="1389888" y="0"/>
                        </a:cubicBezTo>
                        <a:cubicBezTo>
                          <a:pt x="1706782" y="17054"/>
                          <a:pt x="1754458" y="3344"/>
                          <a:pt x="1959742" y="0"/>
                        </a:cubicBezTo>
                        <a:cubicBezTo>
                          <a:pt x="2165026" y="-3344"/>
                          <a:pt x="2365478" y="-9580"/>
                          <a:pt x="2529596" y="0"/>
                        </a:cubicBezTo>
                        <a:cubicBezTo>
                          <a:pt x="2693714" y="9580"/>
                          <a:pt x="2957733" y="32618"/>
                          <a:pt x="3224540" y="0"/>
                        </a:cubicBezTo>
                        <a:cubicBezTo>
                          <a:pt x="3491347" y="-32618"/>
                          <a:pt x="3872692" y="41261"/>
                          <a:pt x="4169664" y="0"/>
                        </a:cubicBezTo>
                        <a:cubicBezTo>
                          <a:pt x="4169553" y="6078"/>
                          <a:pt x="4169935" y="12216"/>
                          <a:pt x="4169664" y="21946"/>
                        </a:cubicBezTo>
                        <a:cubicBezTo>
                          <a:pt x="3965016" y="-712"/>
                          <a:pt x="3738696" y="36627"/>
                          <a:pt x="3558113" y="21946"/>
                        </a:cubicBezTo>
                        <a:cubicBezTo>
                          <a:pt x="3377530" y="7265"/>
                          <a:pt x="3151416" y="53811"/>
                          <a:pt x="2904866" y="21946"/>
                        </a:cubicBezTo>
                        <a:cubicBezTo>
                          <a:pt x="2658316" y="-9919"/>
                          <a:pt x="2478158" y="31350"/>
                          <a:pt x="2126529" y="21946"/>
                        </a:cubicBezTo>
                        <a:cubicBezTo>
                          <a:pt x="1774900" y="12542"/>
                          <a:pt x="1614996" y="37381"/>
                          <a:pt x="1473281" y="21946"/>
                        </a:cubicBezTo>
                        <a:cubicBezTo>
                          <a:pt x="1331566" y="6511"/>
                          <a:pt x="1143949" y="-9533"/>
                          <a:pt x="820034" y="21946"/>
                        </a:cubicBezTo>
                        <a:cubicBezTo>
                          <a:pt x="496119" y="53425"/>
                          <a:pt x="198996" y="51722"/>
                          <a:pt x="0" y="21946"/>
                        </a:cubicBezTo>
                        <a:cubicBezTo>
                          <a:pt x="-615" y="16860"/>
                          <a:pt x="1003" y="8226"/>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ta Analytics Wallpapers - 4k, HD Data Analytics Backgrounds on ...">
            <a:extLst>
              <a:ext uri="{FF2B5EF4-FFF2-40B4-BE49-F238E27FC236}">
                <a16:creationId xmlns:a16="http://schemas.microsoft.com/office/drawing/2014/main" id="{E8EE7F18-2A16-1D73-FCF1-5925D89F29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02" r="17477"/>
          <a:stretch/>
        </p:blipFill>
        <p:spPr bwMode="auto">
          <a:xfrm>
            <a:off x="6374042" y="10"/>
            <a:ext cx="8254530" cy="82295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BF5320-5F66-1ED2-72A5-E28F21C32930}"/>
              </a:ext>
            </a:extLst>
          </p:cNvPr>
          <p:cNvSpPr txBox="1"/>
          <p:nvPr/>
        </p:nvSpPr>
        <p:spPr>
          <a:xfrm>
            <a:off x="1066576" y="6029057"/>
            <a:ext cx="3634434" cy="387798"/>
          </a:xfrm>
          <a:prstGeom prst="rect">
            <a:avLst/>
          </a:prstGeom>
          <a:noFill/>
        </p:spPr>
        <p:txBody>
          <a:bodyPr wrap="square" rtlCol="0">
            <a:spAutoFit/>
          </a:bodyPr>
          <a:lstStyle/>
          <a:p>
            <a:pPr>
              <a:spcAft>
                <a:spcPts val="600"/>
              </a:spcAft>
            </a:pPr>
            <a:r>
              <a:rPr lang="en-US" sz="1920" dirty="0">
                <a:solidFill>
                  <a:srgbClr val="002060"/>
                </a:solidFill>
                <a:latin typeface="Helvetica Neue" panose="02000503000000020004" pitchFamily="2" charset="0"/>
                <a:hlinkClick r:id="rId3"/>
              </a:rPr>
              <a:t>https://github.com/Team2-DSE</a:t>
            </a:r>
            <a:endParaRPr lang="en-US" sz="1920" dirty="0">
              <a:solidFill>
                <a:srgbClr val="002060"/>
              </a:solidFill>
            </a:endParaRPr>
          </a:p>
        </p:txBody>
      </p:sp>
    </p:spTree>
    <p:extLst>
      <p:ext uri="{BB962C8B-B14F-4D97-AF65-F5344CB8AC3E}">
        <p14:creationId xmlns:p14="http://schemas.microsoft.com/office/powerpoint/2010/main" val="32712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75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checkerboard(across)">
                                      <p:cBhvr>
                                        <p:cTn id="10" dur="750"/>
                                        <p:tgtEl>
                                          <p:spTgt spid="3">
                                            <p:txEl>
                                              <p:pRg st="0" end="0"/>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750"/>
                                        <p:tgtEl>
                                          <p:spTgt spid="5"/>
                                        </p:tgtEl>
                                      </p:cBhvr>
                                    </p:animEffect>
                                  </p:childTnLst>
                                </p:cTn>
                              </p:par>
                              <p:par>
                                <p:cTn id="14" presetID="2" presetClass="entr" presetSubtype="2"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additive="base">
                                        <p:cTn id="16" dur="750" fill="hold"/>
                                        <p:tgtEl>
                                          <p:spTgt spid="1026"/>
                                        </p:tgtEl>
                                        <p:attrNameLst>
                                          <p:attrName>ppt_x</p:attrName>
                                        </p:attrNameLst>
                                      </p:cBhvr>
                                      <p:tavLst>
                                        <p:tav tm="0">
                                          <p:val>
                                            <p:strVal val="1+#ppt_w/2"/>
                                          </p:val>
                                        </p:tav>
                                        <p:tav tm="100000">
                                          <p:val>
                                            <p:strVal val="#ppt_x"/>
                                          </p:val>
                                        </p:tav>
                                      </p:tavLst>
                                    </p:anim>
                                    <p:anim calcmode="lin" valueType="num">
                                      <p:cBhvr additive="base">
                                        <p:cTn id="17" dur="75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4857902"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ETL Workflow </a:t>
            </a:r>
            <a:endParaRPr lang="en-US" sz="3600" dirty="0"/>
          </a:p>
        </p:txBody>
      </p:sp>
      <p:pic>
        <p:nvPicPr>
          <p:cNvPr id="4098" name="Picture 2" descr="Demystifying Data Integration: A Deep Dive into AWS Glue ...">
            <a:extLst>
              <a:ext uri="{FF2B5EF4-FFF2-40B4-BE49-F238E27FC236}">
                <a16:creationId xmlns:a16="http://schemas.microsoft.com/office/drawing/2014/main" id="{2D5EE5DC-7630-34AE-97F1-EC060E7085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07" t="13778" r="19804" b="12889"/>
          <a:stretch/>
        </p:blipFill>
        <p:spPr bwMode="auto">
          <a:xfrm>
            <a:off x="11657210" y="496374"/>
            <a:ext cx="2472266" cy="2794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F76DB26F-C7AC-15F9-A63F-9DAB8A520F4E}"/>
              </a:ext>
            </a:extLst>
          </p:cNvPr>
          <p:cNvPicPr>
            <a:picLocks noChangeAspect="1"/>
          </p:cNvPicPr>
          <p:nvPr/>
        </p:nvPicPr>
        <p:blipFill rotWithShape="1">
          <a:blip r:embed="rId3"/>
          <a:srcRect t="10022" b="3727"/>
          <a:stretch/>
        </p:blipFill>
        <p:spPr>
          <a:xfrm>
            <a:off x="939674" y="1893374"/>
            <a:ext cx="10506664" cy="5663821"/>
          </a:xfrm>
          <a:prstGeom prst="rect">
            <a:avLst/>
          </a:prstGeom>
        </p:spPr>
      </p:pic>
    </p:spTree>
    <p:extLst>
      <p:ext uri="{BB962C8B-B14F-4D97-AF65-F5344CB8AC3E}">
        <p14:creationId xmlns:p14="http://schemas.microsoft.com/office/powerpoint/2010/main" val="82318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4857902"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Visual ETL Job</a:t>
            </a:r>
            <a:endParaRPr lang="en-US" sz="3600" dirty="0"/>
          </a:p>
        </p:txBody>
      </p:sp>
      <p:pic>
        <p:nvPicPr>
          <p:cNvPr id="5" name="Picture 4" descr="A screenshot of a computer&#10;&#10;Description automatically generated">
            <a:extLst>
              <a:ext uri="{FF2B5EF4-FFF2-40B4-BE49-F238E27FC236}">
                <a16:creationId xmlns:a16="http://schemas.microsoft.com/office/drawing/2014/main" id="{A7DCCC1E-5624-DC9B-9E4F-3A4ED3EA79B9}"/>
              </a:ext>
            </a:extLst>
          </p:cNvPr>
          <p:cNvPicPr>
            <a:picLocks noChangeAspect="1"/>
          </p:cNvPicPr>
          <p:nvPr/>
        </p:nvPicPr>
        <p:blipFill rotWithShape="1">
          <a:blip r:embed="rId2"/>
          <a:srcRect t="10642"/>
          <a:stretch/>
        </p:blipFill>
        <p:spPr>
          <a:xfrm>
            <a:off x="1443226" y="1893375"/>
            <a:ext cx="10213984" cy="5704369"/>
          </a:xfrm>
          <a:prstGeom prst="rect">
            <a:avLst/>
          </a:prstGeom>
        </p:spPr>
      </p:pic>
      <p:pic>
        <p:nvPicPr>
          <p:cNvPr id="4098" name="Picture 2" descr="Demystifying Data Integration: A Deep Dive into AWS Glue ...">
            <a:extLst>
              <a:ext uri="{FF2B5EF4-FFF2-40B4-BE49-F238E27FC236}">
                <a16:creationId xmlns:a16="http://schemas.microsoft.com/office/drawing/2014/main" id="{2D5EE5DC-7630-34AE-97F1-EC060E7085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07" t="13778" r="19804" b="12889"/>
          <a:stretch/>
        </p:blipFill>
        <p:spPr bwMode="auto">
          <a:xfrm>
            <a:off x="11657210" y="496374"/>
            <a:ext cx="2472266" cy="279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6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4857902"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Transformation logic</a:t>
            </a:r>
            <a:endParaRPr lang="en-US" sz="3600" dirty="0"/>
          </a:p>
        </p:txBody>
      </p:sp>
      <p:pic>
        <p:nvPicPr>
          <p:cNvPr id="4098" name="Picture 2" descr="Demystifying Data Integration: A Deep Dive into AWS Glue ...">
            <a:extLst>
              <a:ext uri="{FF2B5EF4-FFF2-40B4-BE49-F238E27FC236}">
                <a16:creationId xmlns:a16="http://schemas.microsoft.com/office/drawing/2014/main" id="{2D5EE5DC-7630-34AE-97F1-EC060E7085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07" t="13778" r="19804" b="12889"/>
          <a:stretch/>
        </p:blipFill>
        <p:spPr bwMode="auto">
          <a:xfrm>
            <a:off x="11657210" y="496374"/>
            <a:ext cx="2472266" cy="2794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D8AD06-317F-78B6-2221-C06F9C320FB1}"/>
              </a:ext>
            </a:extLst>
          </p:cNvPr>
          <p:cNvSpPr txBox="1"/>
          <p:nvPr/>
        </p:nvSpPr>
        <p:spPr>
          <a:xfrm>
            <a:off x="677111" y="1893374"/>
            <a:ext cx="6624792" cy="5478423"/>
          </a:xfrm>
          <a:prstGeom prst="rect">
            <a:avLst/>
          </a:prstGeom>
          <a:noFill/>
        </p:spPr>
        <p:txBody>
          <a:bodyPr wrap="square" rtlCol="0">
            <a:spAutoFit/>
          </a:bodyPr>
          <a:lstStyle/>
          <a:p>
            <a:r>
              <a:rPr lang="en-US" sz="1400" dirty="0"/>
              <a:t>SELECT </a:t>
            </a:r>
          </a:p>
          <a:p>
            <a:r>
              <a:rPr lang="en-US" sz="1400" dirty="0"/>
              <a:t>    *,</a:t>
            </a:r>
          </a:p>
          <a:p>
            <a:r>
              <a:rPr lang="en-US" sz="1400" dirty="0"/>
              <a:t>    (CASE </a:t>
            </a:r>
          </a:p>
          <a:p>
            <a:r>
              <a:rPr lang="en-US" sz="1400" dirty="0"/>
              <a:t>        WHEN Skillset1 &lt;&gt; 'Unknown' THEN 1 ELSE 0 END +</a:t>
            </a:r>
          </a:p>
          <a:p>
            <a:r>
              <a:rPr lang="en-US" sz="1400" dirty="0"/>
              <a:t>     CASE </a:t>
            </a:r>
          </a:p>
          <a:p>
            <a:r>
              <a:rPr lang="en-US" sz="1400" dirty="0"/>
              <a:t>        WHEN Skillset2 &lt;&gt; 'Unknown' THEN 1 ELSE 0 END +</a:t>
            </a:r>
          </a:p>
          <a:p>
            <a:r>
              <a:rPr lang="en-US" sz="1400" dirty="0"/>
              <a:t>     CASE </a:t>
            </a:r>
          </a:p>
          <a:p>
            <a:r>
              <a:rPr lang="en-US" sz="1400" dirty="0"/>
              <a:t>        WHEN Skillset3 &lt;&gt; 'Unknown' THEN 1 ELSE 0 END +</a:t>
            </a:r>
          </a:p>
          <a:p>
            <a:r>
              <a:rPr lang="en-US" sz="1400" dirty="0"/>
              <a:t>     CASE </a:t>
            </a:r>
          </a:p>
          <a:p>
            <a:r>
              <a:rPr lang="en-US" sz="1400" dirty="0"/>
              <a:t>        WHEN Skillset4 &lt;&gt; 'Unknown' THEN 1 ELSE 0 END +</a:t>
            </a:r>
          </a:p>
          <a:p>
            <a:r>
              <a:rPr lang="en-US" sz="1400" dirty="0"/>
              <a:t>     CASE </a:t>
            </a:r>
          </a:p>
          <a:p>
            <a:r>
              <a:rPr lang="en-US" sz="1400" dirty="0"/>
              <a:t>        WHEN Skillset5 &lt;&gt; 'Unknown' THEN 1 ELSE 0 END) AS </a:t>
            </a:r>
            <a:r>
              <a:rPr lang="en-US" sz="1400" dirty="0" err="1"/>
              <a:t>SkillCount</a:t>
            </a:r>
            <a:r>
              <a:rPr lang="en-US" sz="1400" dirty="0"/>
              <a:t>,</a:t>
            </a:r>
          </a:p>
          <a:p>
            <a:r>
              <a:rPr lang="en-US" sz="1400" dirty="0"/>
              <a:t>    (CASE </a:t>
            </a:r>
          </a:p>
          <a:p>
            <a:r>
              <a:rPr lang="en-US" sz="1400" dirty="0"/>
              <a:t>        WHEN Language1 &lt;&gt; 'Unknown' THEN 1 ELSE 0 END +</a:t>
            </a:r>
          </a:p>
          <a:p>
            <a:r>
              <a:rPr lang="en-US" sz="1400" dirty="0"/>
              <a:t>     CASE </a:t>
            </a:r>
          </a:p>
          <a:p>
            <a:r>
              <a:rPr lang="en-US" sz="1400" dirty="0"/>
              <a:t>        WHEN Language2 &lt;&gt; 'Unknown' THEN 1 ELSE 0 END +</a:t>
            </a:r>
          </a:p>
          <a:p>
            <a:r>
              <a:rPr lang="en-US" sz="1400" dirty="0"/>
              <a:t>     CASE </a:t>
            </a:r>
          </a:p>
          <a:p>
            <a:r>
              <a:rPr lang="en-US" sz="1400" dirty="0"/>
              <a:t>        WHEN Language3 &lt;&gt; 'Unknown' THEN 1 ELSE 0 END +</a:t>
            </a:r>
          </a:p>
          <a:p>
            <a:r>
              <a:rPr lang="en-US" sz="1400" dirty="0"/>
              <a:t>     CASE </a:t>
            </a:r>
          </a:p>
          <a:p>
            <a:r>
              <a:rPr lang="en-US" sz="1400" dirty="0"/>
              <a:t>        WHEN Language4 &lt;&gt; 'Unknown' THEN 1 ELSE 0 END +</a:t>
            </a:r>
          </a:p>
          <a:p>
            <a:r>
              <a:rPr lang="en-US" sz="1400" dirty="0"/>
              <a:t>     CASE </a:t>
            </a:r>
          </a:p>
          <a:p>
            <a:r>
              <a:rPr lang="en-US" sz="1400" dirty="0"/>
              <a:t>        WHEN Language5 &lt;&gt; 'Unknown' THEN 1 ELSE 0 END) AS </a:t>
            </a:r>
            <a:r>
              <a:rPr lang="en-US" sz="1400" dirty="0" err="1"/>
              <a:t>LanguageCount</a:t>
            </a:r>
            <a:r>
              <a:rPr lang="en-US" sz="1400" dirty="0"/>
              <a:t>,</a:t>
            </a:r>
          </a:p>
          <a:p>
            <a:r>
              <a:rPr lang="en-US" sz="1400" dirty="0"/>
              <a:t>    (GPA + Attendance) / 2 AS </a:t>
            </a:r>
            <a:r>
              <a:rPr lang="en-US" sz="1400" dirty="0" err="1"/>
              <a:t>CompositeScore</a:t>
            </a:r>
            <a:endParaRPr lang="en-US" sz="1400" dirty="0"/>
          </a:p>
          <a:p>
            <a:r>
              <a:rPr lang="en-US" sz="1400" dirty="0"/>
              <a:t>FROM </a:t>
            </a:r>
          </a:p>
          <a:p>
            <a:r>
              <a:rPr lang="en-US" sz="1400" dirty="0"/>
              <a:t>    </a:t>
            </a:r>
            <a:r>
              <a:rPr lang="en-US" sz="1400" dirty="0" err="1"/>
              <a:t>myDataSource</a:t>
            </a:r>
            <a:r>
              <a:rPr lang="en-US" sz="1400" dirty="0"/>
              <a:t>;</a:t>
            </a:r>
          </a:p>
        </p:txBody>
      </p:sp>
      <p:sp>
        <p:nvSpPr>
          <p:cNvPr id="6" name="Text 2">
            <a:extLst>
              <a:ext uri="{FF2B5EF4-FFF2-40B4-BE49-F238E27FC236}">
                <a16:creationId xmlns:a16="http://schemas.microsoft.com/office/drawing/2014/main" id="{D8257CCB-BEA4-304C-2B6D-A40C1824BC8F}"/>
              </a:ext>
            </a:extLst>
          </p:cNvPr>
          <p:cNvSpPr/>
          <p:nvPr/>
        </p:nvSpPr>
        <p:spPr>
          <a:xfrm>
            <a:off x="6933062" y="3519858"/>
            <a:ext cx="7196414" cy="2089372"/>
          </a:xfrm>
          <a:prstGeom prst="rect">
            <a:avLst/>
          </a:prstGeom>
          <a:noFill/>
          <a:ln/>
        </p:spPr>
        <p:txBody>
          <a:bodyPr wrap="none" rtlCol="0" anchor="t"/>
          <a:lstStyle/>
          <a:p>
            <a:pPr algn="ctr" defTabSz="1170432">
              <a:lnSpc>
                <a:spcPts val="6999"/>
              </a:lnSpc>
              <a:spcAft>
                <a:spcPts val="600"/>
              </a:spcAft>
            </a:pPr>
            <a:r>
              <a:rPr lang="en-US" sz="4000" kern="0" spc="-168" dirty="0">
                <a:solidFill>
                  <a:srgbClr val="000000"/>
                </a:solidFill>
                <a:latin typeface="Inter" pitchFamily="34" charset="0"/>
                <a:ea typeface="Inter" pitchFamily="34" charset="-122"/>
              </a:rPr>
              <a:t>New Columns:</a:t>
            </a:r>
          </a:p>
          <a:p>
            <a:pPr algn="ctr" defTabSz="1170432">
              <a:lnSpc>
                <a:spcPts val="6999"/>
              </a:lnSpc>
              <a:spcAft>
                <a:spcPts val="600"/>
              </a:spcAft>
            </a:pPr>
            <a:r>
              <a:rPr lang="en-US" sz="4000" kern="0" spc="-168" dirty="0" err="1">
                <a:solidFill>
                  <a:srgbClr val="000000"/>
                </a:solidFill>
                <a:latin typeface="Inter" pitchFamily="34" charset="0"/>
                <a:ea typeface="Inter" pitchFamily="34" charset="-122"/>
              </a:rPr>
              <a:t>SkillCount</a:t>
            </a:r>
            <a:r>
              <a:rPr lang="en-US" sz="4000" kern="0" spc="-168" dirty="0">
                <a:solidFill>
                  <a:srgbClr val="000000"/>
                </a:solidFill>
                <a:latin typeface="Inter" pitchFamily="34" charset="0"/>
                <a:ea typeface="Inter" pitchFamily="34" charset="-122"/>
              </a:rPr>
              <a:t>, </a:t>
            </a:r>
            <a:r>
              <a:rPr lang="en-US" sz="4000" kern="0" spc="-168" dirty="0" err="1">
                <a:solidFill>
                  <a:srgbClr val="000000"/>
                </a:solidFill>
                <a:latin typeface="Inter" pitchFamily="34" charset="0"/>
                <a:ea typeface="Inter" pitchFamily="34" charset="-122"/>
              </a:rPr>
              <a:t>LanguageCount</a:t>
            </a:r>
            <a:r>
              <a:rPr lang="en-US" sz="4000" kern="0" spc="-168" dirty="0">
                <a:solidFill>
                  <a:srgbClr val="000000"/>
                </a:solidFill>
                <a:latin typeface="Inter" pitchFamily="34" charset="0"/>
                <a:ea typeface="Inter" pitchFamily="34" charset="-122"/>
              </a:rPr>
              <a:t> and</a:t>
            </a:r>
            <a:endParaRPr lang="en-US" sz="2800" dirty="0"/>
          </a:p>
        </p:txBody>
      </p:sp>
      <p:sp>
        <p:nvSpPr>
          <p:cNvPr id="7" name="Text 2">
            <a:extLst>
              <a:ext uri="{FF2B5EF4-FFF2-40B4-BE49-F238E27FC236}">
                <a16:creationId xmlns:a16="http://schemas.microsoft.com/office/drawing/2014/main" id="{A5D9DCBF-89F9-5405-3AFA-FD8F7F89D03A}"/>
              </a:ext>
            </a:extLst>
          </p:cNvPr>
          <p:cNvSpPr/>
          <p:nvPr/>
        </p:nvSpPr>
        <p:spPr>
          <a:xfrm>
            <a:off x="6933062" y="5286207"/>
            <a:ext cx="7196414" cy="1102081"/>
          </a:xfrm>
          <a:prstGeom prst="rect">
            <a:avLst/>
          </a:prstGeom>
          <a:noFill/>
          <a:ln/>
        </p:spPr>
        <p:txBody>
          <a:bodyPr wrap="none" rtlCol="0" anchor="t"/>
          <a:lstStyle/>
          <a:p>
            <a:pPr algn="ctr" defTabSz="1170432">
              <a:lnSpc>
                <a:spcPts val="6999"/>
              </a:lnSpc>
              <a:spcAft>
                <a:spcPts val="600"/>
              </a:spcAft>
            </a:pPr>
            <a:r>
              <a:rPr lang="en-US" sz="4000" kern="0" spc="-168" dirty="0">
                <a:solidFill>
                  <a:srgbClr val="000000"/>
                </a:solidFill>
                <a:latin typeface="Inter" pitchFamily="34" charset="0"/>
                <a:ea typeface="Inter" pitchFamily="34" charset="-122"/>
              </a:rPr>
              <a:t>Composite Score</a:t>
            </a:r>
            <a:endParaRPr lang="en-US" sz="2800" dirty="0"/>
          </a:p>
        </p:txBody>
      </p:sp>
    </p:spTree>
    <p:extLst>
      <p:ext uri="{BB962C8B-B14F-4D97-AF65-F5344CB8AC3E}">
        <p14:creationId xmlns:p14="http://schemas.microsoft.com/office/powerpoint/2010/main" val="373144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4857902"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Visual ETL Job</a:t>
            </a:r>
            <a:endParaRPr lang="en-US" sz="3600" dirty="0"/>
          </a:p>
        </p:txBody>
      </p:sp>
      <p:pic>
        <p:nvPicPr>
          <p:cNvPr id="9218" name="Picture 2" descr="Query data from S3 files using Amazon Athena | by Sunny ...">
            <a:extLst>
              <a:ext uri="{FF2B5EF4-FFF2-40B4-BE49-F238E27FC236}">
                <a16:creationId xmlns:a16="http://schemas.microsoft.com/office/drawing/2014/main" id="{B286A487-A5BE-387F-5FAA-BDEE61E2DD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917" b="12318"/>
          <a:stretch/>
        </p:blipFill>
        <p:spPr bwMode="auto">
          <a:xfrm>
            <a:off x="11018672" y="385380"/>
            <a:ext cx="3611728" cy="24874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95FB7F23-8AA0-304B-9477-8A61A9F63CBC}"/>
              </a:ext>
            </a:extLst>
          </p:cNvPr>
          <p:cNvPicPr>
            <a:picLocks noChangeAspect="1"/>
          </p:cNvPicPr>
          <p:nvPr/>
        </p:nvPicPr>
        <p:blipFill rotWithShape="1">
          <a:blip r:embed="rId3"/>
          <a:srcRect t="9156" r="505" b="4047"/>
          <a:stretch/>
        </p:blipFill>
        <p:spPr>
          <a:xfrm>
            <a:off x="895292" y="1932363"/>
            <a:ext cx="9695370" cy="5286292"/>
          </a:xfrm>
          <a:prstGeom prst="rect">
            <a:avLst/>
          </a:prstGeom>
        </p:spPr>
      </p:pic>
    </p:spTree>
    <p:extLst>
      <p:ext uri="{BB962C8B-B14F-4D97-AF65-F5344CB8AC3E}">
        <p14:creationId xmlns:p14="http://schemas.microsoft.com/office/powerpoint/2010/main" val="302944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6460668"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ML Model Deployment</a:t>
            </a:r>
            <a:endParaRPr lang="en-US" sz="3600" dirty="0"/>
          </a:p>
        </p:txBody>
      </p:sp>
      <p:pic>
        <p:nvPicPr>
          <p:cNvPr id="11266" name="Picture 2" descr="Project Jupyter | Home">
            <a:extLst>
              <a:ext uri="{FF2B5EF4-FFF2-40B4-BE49-F238E27FC236}">
                <a16:creationId xmlns:a16="http://schemas.microsoft.com/office/drawing/2014/main" id="{82185D94-E180-9FD4-A97B-4B0D3DEF4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01" r="25842"/>
          <a:stretch/>
        </p:blipFill>
        <p:spPr bwMode="auto">
          <a:xfrm>
            <a:off x="11737074" y="496375"/>
            <a:ext cx="2361063" cy="24910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7EAFA57A-38EA-3DC5-A8A3-EEE55C2B4557}"/>
              </a:ext>
            </a:extLst>
          </p:cNvPr>
          <p:cNvPicPr>
            <a:picLocks noChangeAspect="1"/>
          </p:cNvPicPr>
          <p:nvPr/>
        </p:nvPicPr>
        <p:blipFill rotWithShape="1">
          <a:blip r:embed="rId3"/>
          <a:srcRect l="15833" t="14250" r="15322" b="51272"/>
          <a:stretch/>
        </p:blipFill>
        <p:spPr>
          <a:xfrm>
            <a:off x="1478759" y="1537693"/>
            <a:ext cx="7958668" cy="2491057"/>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B5A865F7-DE3C-005B-6ECE-FA7680087C17}"/>
              </a:ext>
            </a:extLst>
          </p:cNvPr>
          <p:cNvPicPr>
            <a:picLocks noChangeAspect="1"/>
          </p:cNvPicPr>
          <p:nvPr/>
        </p:nvPicPr>
        <p:blipFill rotWithShape="1">
          <a:blip r:embed="rId4"/>
          <a:srcRect l="17103" t="25801" r="17577" b="43466"/>
          <a:stretch/>
        </p:blipFill>
        <p:spPr>
          <a:xfrm>
            <a:off x="1657520" y="4622800"/>
            <a:ext cx="7601146" cy="2235200"/>
          </a:xfrm>
          <a:prstGeom prst="rect">
            <a:avLst/>
          </a:prstGeom>
        </p:spPr>
      </p:pic>
    </p:spTree>
    <p:extLst>
      <p:ext uri="{BB962C8B-B14F-4D97-AF65-F5344CB8AC3E}">
        <p14:creationId xmlns:p14="http://schemas.microsoft.com/office/powerpoint/2010/main" val="351112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6460668"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ML Model Deployment</a:t>
            </a:r>
            <a:endParaRPr lang="en-US" sz="3600" dirty="0"/>
          </a:p>
        </p:txBody>
      </p:sp>
      <p:pic>
        <p:nvPicPr>
          <p:cNvPr id="11266" name="Picture 2" descr="Project Jupyter | Home">
            <a:extLst>
              <a:ext uri="{FF2B5EF4-FFF2-40B4-BE49-F238E27FC236}">
                <a16:creationId xmlns:a16="http://schemas.microsoft.com/office/drawing/2014/main" id="{82185D94-E180-9FD4-A97B-4B0D3DEF4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01" r="25842"/>
          <a:stretch/>
        </p:blipFill>
        <p:spPr bwMode="auto">
          <a:xfrm>
            <a:off x="11737074" y="496375"/>
            <a:ext cx="2361063" cy="24910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6E6CDD20-6E47-7205-1071-EBED8019436F}"/>
              </a:ext>
            </a:extLst>
          </p:cNvPr>
          <p:cNvPicPr>
            <a:picLocks noChangeAspect="1"/>
          </p:cNvPicPr>
          <p:nvPr/>
        </p:nvPicPr>
        <p:blipFill rotWithShape="1">
          <a:blip r:embed="rId3"/>
          <a:srcRect l="18467" t="14609" r="18010"/>
          <a:stretch/>
        </p:blipFill>
        <p:spPr>
          <a:xfrm>
            <a:off x="1478759" y="1502378"/>
            <a:ext cx="7416292" cy="6230845"/>
          </a:xfrm>
          <a:prstGeom prst="rect">
            <a:avLst/>
          </a:prstGeom>
        </p:spPr>
      </p:pic>
    </p:spTree>
    <p:extLst>
      <p:ext uri="{BB962C8B-B14F-4D97-AF65-F5344CB8AC3E}">
        <p14:creationId xmlns:p14="http://schemas.microsoft.com/office/powerpoint/2010/main" val="286495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6460668"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ML Model Deployment</a:t>
            </a:r>
            <a:endParaRPr lang="en-US" sz="3600" dirty="0"/>
          </a:p>
        </p:txBody>
      </p:sp>
      <p:pic>
        <p:nvPicPr>
          <p:cNvPr id="11266" name="Picture 2" descr="Project Jupyter | Home">
            <a:extLst>
              <a:ext uri="{FF2B5EF4-FFF2-40B4-BE49-F238E27FC236}">
                <a16:creationId xmlns:a16="http://schemas.microsoft.com/office/drawing/2014/main" id="{82185D94-E180-9FD4-A97B-4B0D3DEF4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01" r="25842"/>
          <a:stretch/>
        </p:blipFill>
        <p:spPr bwMode="auto">
          <a:xfrm>
            <a:off x="11737074" y="496375"/>
            <a:ext cx="2361063" cy="24910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DF3836E0-BF7A-53EB-CED6-A0173EEA5A67}"/>
              </a:ext>
            </a:extLst>
          </p:cNvPr>
          <p:cNvPicPr>
            <a:picLocks noChangeAspect="1"/>
          </p:cNvPicPr>
          <p:nvPr/>
        </p:nvPicPr>
        <p:blipFill rotWithShape="1">
          <a:blip r:embed="rId3"/>
          <a:srcRect l="23545" t="14994" r="22861"/>
          <a:stretch/>
        </p:blipFill>
        <p:spPr>
          <a:xfrm>
            <a:off x="1478758" y="1502378"/>
            <a:ext cx="6460667" cy="6404482"/>
          </a:xfrm>
          <a:prstGeom prst="rect">
            <a:avLst/>
          </a:prstGeom>
        </p:spPr>
      </p:pic>
    </p:spTree>
    <p:extLst>
      <p:ext uri="{BB962C8B-B14F-4D97-AF65-F5344CB8AC3E}">
        <p14:creationId xmlns:p14="http://schemas.microsoft.com/office/powerpoint/2010/main" val="138062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6460668"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ML Model Deployment</a:t>
            </a:r>
            <a:endParaRPr lang="en-US" sz="3600" dirty="0"/>
          </a:p>
        </p:txBody>
      </p:sp>
      <p:pic>
        <p:nvPicPr>
          <p:cNvPr id="11266" name="Picture 2" descr="Project Jupyter | Home">
            <a:extLst>
              <a:ext uri="{FF2B5EF4-FFF2-40B4-BE49-F238E27FC236}">
                <a16:creationId xmlns:a16="http://schemas.microsoft.com/office/drawing/2014/main" id="{82185D94-E180-9FD4-A97B-4B0D3DEF4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01" r="25842"/>
          <a:stretch/>
        </p:blipFill>
        <p:spPr bwMode="auto">
          <a:xfrm>
            <a:off x="11737074" y="496375"/>
            <a:ext cx="2361063" cy="24910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9BA32730-D131-B2DD-01D1-94978BBAB1EA}"/>
              </a:ext>
            </a:extLst>
          </p:cNvPr>
          <p:cNvPicPr>
            <a:picLocks noChangeAspect="1"/>
          </p:cNvPicPr>
          <p:nvPr/>
        </p:nvPicPr>
        <p:blipFill rotWithShape="1">
          <a:blip r:embed="rId3"/>
          <a:srcRect l="23425" t="13967" r="23546"/>
          <a:stretch/>
        </p:blipFill>
        <p:spPr>
          <a:xfrm>
            <a:off x="195277" y="1741903"/>
            <a:ext cx="5454895" cy="553122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716CD46-484C-9BC3-FBA1-3D3E8274EFAB}"/>
              </a:ext>
            </a:extLst>
          </p:cNvPr>
          <p:cNvPicPr>
            <a:picLocks noChangeAspect="1"/>
          </p:cNvPicPr>
          <p:nvPr/>
        </p:nvPicPr>
        <p:blipFill rotWithShape="1">
          <a:blip r:embed="rId4"/>
          <a:srcRect l="23424" t="14048" r="23372"/>
          <a:stretch/>
        </p:blipFill>
        <p:spPr>
          <a:xfrm>
            <a:off x="6045957" y="1741903"/>
            <a:ext cx="5295332" cy="5346668"/>
          </a:xfrm>
          <a:prstGeom prst="rect">
            <a:avLst/>
          </a:prstGeom>
        </p:spPr>
      </p:pic>
    </p:spTree>
    <p:extLst>
      <p:ext uri="{BB962C8B-B14F-4D97-AF65-F5344CB8AC3E}">
        <p14:creationId xmlns:p14="http://schemas.microsoft.com/office/powerpoint/2010/main" val="294783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6460668"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ML Model Deployment</a:t>
            </a:r>
            <a:endParaRPr lang="en-US" sz="3600" dirty="0"/>
          </a:p>
        </p:txBody>
      </p:sp>
      <p:pic>
        <p:nvPicPr>
          <p:cNvPr id="11266" name="Picture 2" descr="Project Jupyter | Home">
            <a:extLst>
              <a:ext uri="{FF2B5EF4-FFF2-40B4-BE49-F238E27FC236}">
                <a16:creationId xmlns:a16="http://schemas.microsoft.com/office/drawing/2014/main" id="{82185D94-E180-9FD4-A97B-4B0D3DEF4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01" r="25842"/>
          <a:stretch/>
        </p:blipFill>
        <p:spPr bwMode="auto">
          <a:xfrm>
            <a:off x="11737074" y="496375"/>
            <a:ext cx="2361063" cy="24910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screen&#10;&#10;Description automatically generated">
            <a:extLst>
              <a:ext uri="{FF2B5EF4-FFF2-40B4-BE49-F238E27FC236}">
                <a16:creationId xmlns:a16="http://schemas.microsoft.com/office/drawing/2014/main" id="{302A5EC6-2A6C-7129-FE98-960133071D53}"/>
              </a:ext>
            </a:extLst>
          </p:cNvPr>
          <p:cNvPicPr>
            <a:picLocks noChangeAspect="1"/>
          </p:cNvPicPr>
          <p:nvPr/>
        </p:nvPicPr>
        <p:blipFill rotWithShape="1">
          <a:blip r:embed="rId3"/>
          <a:srcRect l="23486" t="14292" r="24009"/>
          <a:stretch/>
        </p:blipFill>
        <p:spPr>
          <a:xfrm>
            <a:off x="208508" y="1741903"/>
            <a:ext cx="5342401" cy="545046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4AFFF1F-F8A3-40DE-1AB7-9B1729A565E3}"/>
              </a:ext>
            </a:extLst>
          </p:cNvPr>
          <p:cNvPicPr>
            <a:picLocks noChangeAspect="1"/>
          </p:cNvPicPr>
          <p:nvPr/>
        </p:nvPicPr>
        <p:blipFill rotWithShape="1">
          <a:blip r:embed="rId4"/>
          <a:srcRect l="23268" t="14641" r="22484"/>
          <a:stretch/>
        </p:blipFill>
        <p:spPr>
          <a:xfrm>
            <a:off x="5965922" y="1741903"/>
            <a:ext cx="5771152" cy="5675546"/>
          </a:xfrm>
          <a:prstGeom prst="rect">
            <a:avLst/>
          </a:prstGeom>
        </p:spPr>
      </p:pic>
    </p:spTree>
    <p:extLst>
      <p:ext uri="{BB962C8B-B14F-4D97-AF65-F5344CB8AC3E}">
        <p14:creationId xmlns:p14="http://schemas.microsoft.com/office/powerpoint/2010/main" val="104928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6460668"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Visualizations</a:t>
            </a:r>
          </a:p>
        </p:txBody>
      </p:sp>
      <p:pic>
        <p:nvPicPr>
          <p:cNvPr id="11266" name="Picture 2" descr="Project Jupyter | Home">
            <a:extLst>
              <a:ext uri="{FF2B5EF4-FFF2-40B4-BE49-F238E27FC236}">
                <a16:creationId xmlns:a16="http://schemas.microsoft.com/office/drawing/2014/main" id="{82185D94-E180-9FD4-A97B-4B0D3DEF4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01" r="25842"/>
          <a:stretch/>
        </p:blipFill>
        <p:spPr bwMode="auto">
          <a:xfrm>
            <a:off x="11737074" y="496375"/>
            <a:ext cx="2361063" cy="2491057"/>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4FF1FA5-63C3-C5F0-7A01-24C592B54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798" y="1732744"/>
            <a:ext cx="6005402" cy="4764111"/>
          </a:xfrm>
          <a:prstGeom prst="rect">
            <a:avLst/>
          </a:prstGeom>
          <a:noFill/>
          <a:extLst>
            <a:ext uri="{909E8E84-426E-40DD-AFC4-6F175D3DCCD1}">
              <a14:hiddenFill xmlns:a14="http://schemas.microsoft.com/office/drawing/2010/main">
                <a:solidFill>
                  <a:srgbClr val="FFFFFF"/>
                </a:solidFill>
              </a14:hiddenFill>
            </a:ext>
          </a:extLst>
        </p:spPr>
      </p:pic>
      <p:sp>
        <p:nvSpPr>
          <p:cNvPr id="3" name="Text 4">
            <a:extLst>
              <a:ext uri="{FF2B5EF4-FFF2-40B4-BE49-F238E27FC236}">
                <a16:creationId xmlns:a16="http://schemas.microsoft.com/office/drawing/2014/main" id="{64CF00B2-8FC7-763B-B27D-A62FBCC7DC8F}"/>
              </a:ext>
            </a:extLst>
          </p:cNvPr>
          <p:cNvSpPr/>
          <p:nvPr/>
        </p:nvSpPr>
        <p:spPr>
          <a:xfrm>
            <a:off x="8662706" y="4556599"/>
            <a:ext cx="5203420" cy="2486166"/>
          </a:xfrm>
          <a:prstGeom prst="rect">
            <a:avLst/>
          </a:prstGeom>
        </p:spPr>
        <p:txBody>
          <a:bodyPr vert="horz" lIns="91440" tIns="45720" rIns="91440" bIns="45720" rtlCol="0">
            <a:normAutofit/>
          </a:bodyPr>
          <a:lstStyle/>
          <a:p>
            <a:r>
              <a:rPr lang="en-US" sz="2800" dirty="0">
                <a:latin typeface="Helvetica Neue" panose="02000503000000020004" pitchFamily="2" charset="0"/>
              </a:rPr>
              <a:t>This is the GPA distribution across the entire dataset of only those students who passed </a:t>
            </a:r>
            <a:r>
              <a:rPr lang="en-US" sz="2800" dirty="0" err="1">
                <a:latin typeface="Helvetica Neue" panose="02000503000000020004" pitchFamily="2" charset="0"/>
              </a:rPr>
              <a:t>I.e</a:t>
            </a:r>
            <a:r>
              <a:rPr lang="en-US" sz="2800" dirty="0">
                <a:latin typeface="Helvetica Neue" panose="02000503000000020004" pitchFamily="2" charset="0"/>
              </a:rPr>
              <a:t> threshold &gt;= 3.</a:t>
            </a:r>
            <a:endParaRPr lang="en-US" sz="2800" dirty="0">
              <a:effectLst/>
            </a:endParaRPr>
          </a:p>
        </p:txBody>
      </p:sp>
    </p:spTree>
    <p:extLst>
      <p:ext uri="{BB962C8B-B14F-4D97-AF65-F5344CB8AC3E}">
        <p14:creationId xmlns:p14="http://schemas.microsoft.com/office/powerpoint/2010/main" val="292923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sz="2400" dirty="0"/>
          </a:p>
        </p:txBody>
      </p:sp>
      <p:sp>
        <p:nvSpPr>
          <p:cNvPr id="4" name="Text 2"/>
          <p:cNvSpPr/>
          <p:nvPr/>
        </p:nvSpPr>
        <p:spPr>
          <a:xfrm>
            <a:off x="4537710" y="684195"/>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Team Working on this</a:t>
            </a:r>
            <a:endParaRPr lang="en-US" sz="4374" dirty="0"/>
          </a:p>
        </p:txBody>
      </p:sp>
      <p:pic>
        <p:nvPicPr>
          <p:cNvPr id="6" name="Image 0" descr="preencoded.png"/>
          <p:cNvPicPr>
            <a:picLocks noChangeAspect="1"/>
          </p:cNvPicPr>
          <p:nvPr/>
        </p:nvPicPr>
        <p:blipFill>
          <a:blip r:embed="rId3"/>
          <a:stretch>
            <a:fillRect/>
          </a:stretch>
        </p:blipFill>
        <p:spPr>
          <a:xfrm>
            <a:off x="900437" y="2182338"/>
            <a:ext cx="528956" cy="444341"/>
          </a:xfrm>
          <a:prstGeom prst="rect">
            <a:avLst/>
          </a:prstGeom>
        </p:spPr>
      </p:pic>
      <p:sp>
        <p:nvSpPr>
          <p:cNvPr id="7" name="Text 4"/>
          <p:cNvSpPr/>
          <p:nvPr/>
        </p:nvSpPr>
        <p:spPr>
          <a:xfrm>
            <a:off x="900437" y="2848849"/>
            <a:ext cx="2843495" cy="827603"/>
          </a:xfrm>
          <a:prstGeom prst="rect">
            <a:avLst/>
          </a:prstGeom>
          <a:noFill/>
          <a:ln/>
        </p:spPr>
        <p:txBody>
          <a:bodyPr wrap="none" rtlCol="0" anchor="t"/>
          <a:lstStyle/>
          <a:p>
            <a:pPr marL="0" indent="0" algn="l">
              <a:lnSpc>
                <a:spcPts val="2734"/>
              </a:lnSpc>
              <a:buNone/>
            </a:pPr>
            <a:r>
              <a:rPr lang="en-US" sz="2800" kern="0" spc="-66" dirty="0">
                <a:solidFill>
                  <a:srgbClr val="000000"/>
                </a:solidFill>
                <a:latin typeface="Inter" pitchFamily="34" charset="0"/>
                <a:ea typeface="Inter" pitchFamily="34" charset="-122"/>
                <a:cs typeface="Inter" pitchFamily="34" charset="-120"/>
              </a:rPr>
              <a:t>Amjad Ali</a:t>
            </a:r>
          </a:p>
          <a:p>
            <a:pPr marL="0" indent="0" algn="l">
              <a:lnSpc>
                <a:spcPts val="2734"/>
              </a:lnSpc>
              <a:buNone/>
            </a:pPr>
            <a:r>
              <a:rPr lang="en-US" sz="2800" b="1" kern="0" spc="-66" dirty="0">
                <a:solidFill>
                  <a:srgbClr val="000000"/>
                </a:solidFill>
                <a:latin typeface="Inter" pitchFamily="34" charset="0"/>
                <a:ea typeface="Inter" pitchFamily="34" charset="-122"/>
                <a:cs typeface="Inter" pitchFamily="34" charset="-120"/>
              </a:rPr>
              <a:t>Data Engineer</a:t>
            </a:r>
            <a:endParaRPr lang="en-US" sz="2800" dirty="0"/>
          </a:p>
        </p:txBody>
      </p:sp>
      <p:sp>
        <p:nvSpPr>
          <p:cNvPr id="10" name="Text 6"/>
          <p:cNvSpPr/>
          <p:nvPr/>
        </p:nvSpPr>
        <p:spPr>
          <a:xfrm>
            <a:off x="3805613" y="2848849"/>
            <a:ext cx="3244634" cy="694373"/>
          </a:xfrm>
          <a:prstGeom prst="rect">
            <a:avLst/>
          </a:prstGeom>
          <a:noFill/>
          <a:ln/>
        </p:spPr>
        <p:txBody>
          <a:bodyPr wrap="square" rtlCol="0" anchor="t"/>
          <a:lstStyle/>
          <a:p>
            <a:pPr marL="0" indent="0" algn="l">
              <a:lnSpc>
                <a:spcPts val="2734"/>
              </a:lnSpc>
              <a:buNone/>
            </a:pPr>
            <a:r>
              <a:rPr lang="en-US" sz="2800" kern="0" spc="-66" dirty="0" err="1">
                <a:solidFill>
                  <a:srgbClr val="000000"/>
                </a:solidFill>
                <a:latin typeface="Inter" pitchFamily="34" charset="0"/>
                <a:ea typeface="Inter" pitchFamily="34" charset="-122"/>
              </a:rPr>
              <a:t>Dwarakanath</a:t>
            </a:r>
            <a:r>
              <a:rPr lang="en-US" sz="2800" kern="0" spc="-66" dirty="0">
                <a:solidFill>
                  <a:srgbClr val="000000"/>
                </a:solidFill>
                <a:latin typeface="Inter" pitchFamily="34" charset="0"/>
                <a:ea typeface="Inter" pitchFamily="34" charset="-122"/>
              </a:rPr>
              <a:t> Reddy</a:t>
            </a:r>
          </a:p>
          <a:p>
            <a:pPr marL="0" indent="0" algn="l">
              <a:lnSpc>
                <a:spcPts val="2734"/>
              </a:lnSpc>
              <a:buNone/>
            </a:pPr>
            <a:r>
              <a:rPr lang="en-US" sz="2800" b="1" kern="0" spc="-66" dirty="0">
                <a:solidFill>
                  <a:srgbClr val="000000"/>
                </a:solidFill>
                <a:latin typeface="Inter" pitchFamily="34" charset="0"/>
                <a:ea typeface="Inter" pitchFamily="34" charset="-122"/>
                <a:cs typeface="Inter" pitchFamily="34" charset="-120"/>
              </a:rPr>
              <a:t>Data Scientist</a:t>
            </a:r>
            <a:endParaRPr lang="en-US" sz="2800" dirty="0"/>
          </a:p>
        </p:txBody>
      </p:sp>
      <p:sp>
        <p:nvSpPr>
          <p:cNvPr id="13" name="Text 8"/>
          <p:cNvSpPr/>
          <p:nvPr/>
        </p:nvSpPr>
        <p:spPr>
          <a:xfrm>
            <a:off x="7065827" y="2848850"/>
            <a:ext cx="3907009" cy="1265950"/>
          </a:xfrm>
          <a:prstGeom prst="rect">
            <a:avLst/>
          </a:prstGeom>
          <a:noFill/>
          <a:ln/>
        </p:spPr>
        <p:txBody>
          <a:bodyPr wrap="square" rtlCol="0" anchor="t"/>
          <a:lstStyle/>
          <a:p>
            <a:pPr marL="0" indent="0" algn="l">
              <a:lnSpc>
                <a:spcPts val="2734"/>
              </a:lnSpc>
              <a:buNone/>
            </a:pPr>
            <a:r>
              <a:rPr lang="en-US" sz="2800" kern="0" spc="-66" dirty="0">
                <a:solidFill>
                  <a:srgbClr val="000000"/>
                </a:solidFill>
                <a:latin typeface="Inter" pitchFamily="34" charset="0"/>
                <a:ea typeface="Inter" pitchFamily="34" charset="-122"/>
              </a:rPr>
              <a:t>Madhavi </a:t>
            </a:r>
            <a:r>
              <a:rPr lang="en-US" sz="2800" kern="0" spc="-66" dirty="0" err="1">
                <a:solidFill>
                  <a:srgbClr val="000000"/>
                </a:solidFill>
                <a:latin typeface="Inter" pitchFamily="34" charset="0"/>
                <a:ea typeface="Inter" pitchFamily="34" charset="-122"/>
              </a:rPr>
              <a:t>Kancham</a:t>
            </a:r>
            <a:r>
              <a:rPr lang="en-US" sz="2800" kern="0" spc="-66" dirty="0">
                <a:solidFill>
                  <a:srgbClr val="000000"/>
                </a:solidFill>
                <a:latin typeface="Inter" pitchFamily="34" charset="0"/>
                <a:ea typeface="Inter" pitchFamily="34" charset="-122"/>
              </a:rPr>
              <a:t> </a:t>
            </a:r>
          </a:p>
          <a:p>
            <a:pPr marL="0" indent="0" algn="l">
              <a:lnSpc>
                <a:spcPts val="2734"/>
              </a:lnSpc>
              <a:buNone/>
            </a:pPr>
            <a:r>
              <a:rPr lang="en-US" sz="2800" b="1" kern="0" spc="-66" dirty="0">
                <a:solidFill>
                  <a:srgbClr val="000000"/>
                </a:solidFill>
                <a:latin typeface="Inter" pitchFamily="34" charset="0"/>
                <a:ea typeface="Inter" pitchFamily="34" charset="-122"/>
              </a:rPr>
              <a:t>Machine Learning Engineer</a:t>
            </a:r>
            <a:endParaRPr lang="en-US" sz="2800" dirty="0"/>
          </a:p>
        </p:txBody>
      </p:sp>
      <p:pic>
        <p:nvPicPr>
          <p:cNvPr id="15" name="Image 3" descr="preencoded.png"/>
          <p:cNvPicPr>
            <a:picLocks noChangeAspect="1"/>
          </p:cNvPicPr>
          <p:nvPr/>
        </p:nvPicPr>
        <p:blipFill>
          <a:blip r:embed="rId4"/>
          <a:stretch>
            <a:fillRect/>
          </a:stretch>
        </p:blipFill>
        <p:spPr>
          <a:xfrm>
            <a:off x="10712021" y="2182338"/>
            <a:ext cx="540124" cy="444341"/>
          </a:xfrm>
          <a:prstGeom prst="rect">
            <a:avLst/>
          </a:prstGeom>
        </p:spPr>
      </p:pic>
      <p:sp>
        <p:nvSpPr>
          <p:cNvPr id="16" name="Text 10"/>
          <p:cNvSpPr/>
          <p:nvPr/>
        </p:nvSpPr>
        <p:spPr>
          <a:xfrm>
            <a:off x="10712021" y="2742852"/>
            <a:ext cx="3918379" cy="906365"/>
          </a:xfrm>
          <a:prstGeom prst="rect">
            <a:avLst/>
          </a:prstGeom>
          <a:noFill/>
          <a:ln/>
        </p:spPr>
        <p:txBody>
          <a:bodyPr wrap="none" rtlCol="0" anchor="t"/>
          <a:lstStyle/>
          <a:p>
            <a:pPr marL="0" indent="0" algn="l">
              <a:lnSpc>
                <a:spcPts val="2734"/>
              </a:lnSpc>
              <a:buNone/>
            </a:pPr>
            <a:r>
              <a:rPr lang="en-US" sz="2800" kern="0" spc="-66" dirty="0">
                <a:solidFill>
                  <a:srgbClr val="000000"/>
                </a:solidFill>
                <a:latin typeface="Inter" pitchFamily="34" charset="0"/>
                <a:ea typeface="Inter" pitchFamily="34" charset="-122"/>
              </a:rPr>
              <a:t>Imran Mohammad </a:t>
            </a:r>
          </a:p>
          <a:p>
            <a:pPr marL="0" indent="0" algn="l">
              <a:lnSpc>
                <a:spcPts val="2734"/>
              </a:lnSpc>
              <a:buNone/>
            </a:pPr>
            <a:r>
              <a:rPr lang="en-US" sz="2800" b="1" kern="0" spc="-66" dirty="0">
                <a:solidFill>
                  <a:srgbClr val="000000"/>
                </a:solidFill>
                <a:latin typeface="Inter" pitchFamily="34" charset="0"/>
                <a:ea typeface="Inter" pitchFamily="34" charset="-122"/>
                <a:cs typeface="Inter" pitchFamily="34" charset="-120"/>
              </a:rPr>
              <a:t>Dashboard Developer / </a:t>
            </a:r>
          </a:p>
          <a:p>
            <a:pPr marL="0" indent="0" algn="l">
              <a:lnSpc>
                <a:spcPts val="2734"/>
              </a:lnSpc>
              <a:buNone/>
            </a:pPr>
            <a:r>
              <a:rPr lang="en-US" sz="2800" b="1" kern="0" spc="-66" dirty="0">
                <a:solidFill>
                  <a:srgbClr val="000000"/>
                </a:solidFill>
                <a:latin typeface="Inter" pitchFamily="34" charset="0"/>
                <a:ea typeface="Inter" pitchFamily="34" charset="-122"/>
                <a:cs typeface="Inter" pitchFamily="34" charset="-120"/>
              </a:rPr>
              <a:t>BI Analyst</a:t>
            </a:r>
            <a:endParaRPr lang="en-US" sz="2800" dirty="0"/>
          </a:p>
        </p:txBody>
      </p:sp>
      <p:sp>
        <p:nvSpPr>
          <p:cNvPr id="19" name="Text 5">
            <a:extLst>
              <a:ext uri="{FF2B5EF4-FFF2-40B4-BE49-F238E27FC236}">
                <a16:creationId xmlns:a16="http://schemas.microsoft.com/office/drawing/2014/main" id="{7274C888-ED6E-4C77-73BA-D1F481A19A07}"/>
              </a:ext>
            </a:extLst>
          </p:cNvPr>
          <p:cNvSpPr/>
          <p:nvPr/>
        </p:nvSpPr>
        <p:spPr>
          <a:xfrm>
            <a:off x="887329" y="3985843"/>
            <a:ext cx="2843495" cy="4188993"/>
          </a:xfrm>
          <a:prstGeom prst="rect">
            <a:avLst/>
          </a:prstGeom>
          <a:noFill/>
          <a:ln/>
        </p:spPr>
        <p:txBody>
          <a:bodyPr wrap="square" rtlCol="0" anchor="t"/>
          <a:lstStyle/>
          <a:p>
            <a:pPr>
              <a:buFont typeface="Arial" panose="020B0604020202020204" pitchFamily="34" charset="0"/>
              <a:buChar char="•"/>
            </a:pPr>
            <a:r>
              <a:rPr lang="en-US" sz="2400" kern="0" spc="-35" dirty="0">
                <a:solidFill>
                  <a:srgbClr val="272525"/>
                </a:solidFill>
                <a:latin typeface="Inter" pitchFamily="34" charset="0"/>
                <a:ea typeface="Inter" pitchFamily="34" charset="-122"/>
              </a:rPr>
              <a:t> Designing and implementing data pipelines for ingesting, cleaning, and transforming student performance data.</a:t>
            </a:r>
          </a:p>
        </p:txBody>
      </p:sp>
      <p:sp>
        <p:nvSpPr>
          <p:cNvPr id="20" name="Text 7">
            <a:extLst>
              <a:ext uri="{FF2B5EF4-FFF2-40B4-BE49-F238E27FC236}">
                <a16:creationId xmlns:a16="http://schemas.microsoft.com/office/drawing/2014/main" id="{0869066A-8957-607E-EC02-524404C92CC3}"/>
              </a:ext>
            </a:extLst>
          </p:cNvPr>
          <p:cNvSpPr/>
          <p:nvPr/>
        </p:nvSpPr>
        <p:spPr>
          <a:xfrm>
            <a:off x="3821193" y="4017245"/>
            <a:ext cx="3244634" cy="3812913"/>
          </a:xfrm>
          <a:prstGeom prst="rect">
            <a:avLst/>
          </a:prstGeom>
          <a:noFill/>
          <a:ln/>
        </p:spPr>
        <p:txBody>
          <a:bodyPr wrap="square" rtlCol="0" anchor="t"/>
          <a:lstStyle/>
          <a:p>
            <a:pPr algn="l">
              <a:buFont typeface="Arial" panose="020B0604020202020204" pitchFamily="34" charset="0"/>
              <a:buChar char="•"/>
            </a:pPr>
            <a:r>
              <a:rPr lang="en-US" sz="2400" kern="0" spc="-35" dirty="0">
                <a:solidFill>
                  <a:srgbClr val="272525"/>
                </a:solidFill>
                <a:latin typeface="Inter" pitchFamily="34" charset="0"/>
                <a:ea typeface="Inter" pitchFamily="34" charset="-122"/>
              </a:rPr>
              <a:t>Building descriptive and predictive models to identify factors influencing academic success and student outcomes.</a:t>
            </a:r>
          </a:p>
        </p:txBody>
      </p:sp>
      <p:sp>
        <p:nvSpPr>
          <p:cNvPr id="21" name="Text 9">
            <a:extLst>
              <a:ext uri="{FF2B5EF4-FFF2-40B4-BE49-F238E27FC236}">
                <a16:creationId xmlns:a16="http://schemas.microsoft.com/office/drawing/2014/main" id="{B866B129-D0F1-213C-4CC7-C2610E70AB53}"/>
              </a:ext>
            </a:extLst>
          </p:cNvPr>
          <p:cNvSpPr/>
          <p:nvPr/>
        </p:nvSpPr>
        <p:spPr>
          <a:xfrm>
            <a:off x="7034666" y="4057931"/>
            <a:ext cx="3807763" cy="3988527"/>
          </a:xfrm>
          <a:prstGeom prst="rect">
            <a:avLst/>
          </a:prstGeom>
          <a:noFill/>
          <a:ln/>
        </p:spPr>
        <p:txBody>
          <a:bodyPr wrap="square" rtlCol="0" anchor="t"/>
          <a:lstStyle/>
          <a:p>
            <a:pPr algn="l">
              <a:buFont typeface="Arial" panose="020B0604020202020204" pitchFamily="34" charset="0"/>
              <a:buChar char="•"/>
            </a:pPr>
            <a:r>
              <a:rPr lang="en-US" sz="2400" kern="0" spc="-35" dirty="0">
                <a:solidFill>
                  <a:srgbClr val="272525"/>
                </a:solidFill>
                <a:latin typeface="Inter" pitchFamily="34" charset="0"/>
                <a:ea typeface="Inter" pitchFamily="34" charset="-122"/>
              </a:rPr>
              <a:t>  Developing and implementing machine learning algorithms and models to address specific use cases, such as predicting student outcomes or identifying at-risk students.</a:t>
            </a:r>
          </a:p>
        </p:txBody>
      </p:sp>
      <p:sp>
        <p:nvSpPr>
          <p:cNvPr id="22" name="Text 11">
            <a:extLst>
              <a:ext uri="{FF2B5EF4-FFF2-40B4-BE49-F238E27FC236}">
                <a16:creationId xmlns:a16="http://schemas.microsoft.com/office/drawing/2014/main" id="{46121F1E-B5AF-DAA3-0D85-69C49588908F}"/>
              </a:ext>
            </a:extLst>
          </p:cNvPr>
          <p:cNvSpPr/>
          <p:nvPr/>
        </p:nvSpPr>
        <p:spPr>
          <a:xfrm>
            <a:off x="10712021" y="3985843"/>
            <a:ext cx="3807763" cy="3808406"/>
          </a:xfrm>
          <a:prstGeom prst="rect">
            <a:avLst/>
          </a:prstGeom>
          <a:noFill/>
          <a:ln/>
        </p:spPr>
        <p:txBody>
          <a:bodyPr wrap="square" rtlCol="0" anchor="t"/>
          <a:lstStyle/>
          <a:p>
            <a:pPr>
              <a:buFont typeface="Arial" panose="020B0604020202020204" pitchFamily="34" charset="0"/>
              <a:buChar char="•"/>
            </a:pPr>
            <a:r>
              <a:rPr lang="en-US" sz="2400" kern="0" spc="-35" dirty="0">
                <a:solidFill>
                  <a:srgbClr val="272525"/>
                </a:solidFill>
                <a:latin typeface="Inter" pitchFamily="34" charset="0"/>
                <a:ea typeface="Inter" pitchFamily="34" charset="-122"/>
              </a:rPr>
              <a:t> Designing and developing Jupyter Notebook Visualizations and reports to visualize key performance metrics and insights derived from student performance data.</a:t>
            </a:r>
          </a:p>
        </p:txBody>
      </p:sp>
      <p:pic>
        <p:nvPicPr>
          <p:cNvPr id="23" name="Image 1" descr="preencoded.png">
            <a:extLst>
              <a:ext uri="{FF2B5EF4-FFF2-40B4-BE49-F238E27FC236}">
                <a16:creationId xmlns:a16="http://schemas.microsoft.com/office/drawing/2014/main" id="{9D7353B1-8798-ADC6-145E-D1610DF78DFA}"/>
              </a:ext>
            </a:extLst>
          </p:cNvPr>
          <p:cNvPicPr>
            <a:picLocks noChangeAspect="1"/>
          </p:cNvPicPr>
          <p:nvPr/>
        </p:nvPicPr>
        <p:blipFill>
          <a:blip r:embed="rId5"/>
          <a:stretch>
            <a:fillRect/>
          </a:stretch>
        </p:blipFill>
        <p:spPr>
          <a:xfrm>
            <a:off x="7103314" y="2196410"/>
            <a:ext cx="444341" cy="444341"/>
          </a:xfrm>
          <a:prstGeom prst="rect">
            <a:avLst/>
          </a:prstGeom>
        </p:spPr>
      </p:pic>
      <p:pic>
        <p:nvPicPr>
          <p:cNvPr id="24" name="Image 2" descr="preencoded.png">
            <a:extLst>
              <a:ext uri="{FF2B5EF4-FFF2-40B4-BE49-F238E27FC236}">
                <a16:creationId xmlns:a16="http://schemas.microsoft.com/office/drawing/2014/main" id="{36C238FB-3017-16BF-3AED-673F8B2A8EBD}"/>
              </a:ext>
            </a:extLst>
          </p:cNvPr>
          <p:cNvPicPr>
            <a:picLocks noChangeAspect="1"/>
          </p:cNvPicPr>
          <p:nvPr/>
        </p:nvPicPr>
        <p:blipFill>
          <a:blip r:embed="rId6"/>
          <a:stretch>
            <a:fillRect/>
          </a:stretch>
        </p:blipFill>
        <p:spPr>
          <a:xfrm>
            <a:off x="3959950" y="2222197"/>
            <a:ext cx="491179" cy="4443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26"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80">
                                          <p:stCondLst>
                                            <p:cond delay="0"/>
                                          </p:stCondLst>
                                        </p:cTn>
                                        <p:tgtEl>
                                          <p:spTgt spid="6"/>
                                        </p:tgtEl>
                                      </p:cBhvr>
                                    </p:animEffect>
                                    <p:anim calcmode="lin" valueType="num">
                                      <p:cBhvr>
                                        <p:cTn id="1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gtEl>
                                      </p:cBhvr>
                                      <p:to x="100000" y="60000"/>
                                    </p:animScale>
                                    <p:animScale>
                                      <p:cBhvr>
                                        <p:cTn id="20" dur="166" decel="50000">
                                          <p:stCondLst>
                                            <p:cond delay="676"/>
                                          </p:stCondLst>
                                        </p:cTn>
                                        <p:tgtEl>
                                          <p:spTgt spid="6"/>
                                        </p:tgtEl>
                                      </p:cBhvr>
                                      <p:to x="100000" y="100000"/>
                                    </p:animScale>
                                    <p:animScale>
                                      <p:cBhvr>
                                        <p:cTn id="21" dur="26">
                                          <p:stCondLst>
                                            <p:cond delay="1312"/>
                                          </p:stCondLst>
                                        </p:cTn>
                                        <p:tgtEl>
                                          <p:spTgt spid="6"/>
                                        </p:tgtEl>
                                      </p:cBhvr>
                                      <p:to x="100000" y="80000"/>
                                    </p:animScale>
                                    <p:animScale>
                                      <p:cBhvr>
                                        <p:cTn id="22" dur="166" decel="50000">
                                          <p:stCondLst>
                                            <p:cond delay="1338"/>
                                          </p:stCondLst>
                                        </p:cTn>
                                        <p:tgtEl>
                                          <p:spTgt spid="6"/>
                                        </p:tgtEl>
                                      </p:cBhvr>
                                      <p:to x="100000" y="100000"/>
                                    </p:animScale>
                                    <p:animScale>
                                      <p:cBhvr>
                                        <p:cTn id="23" dur="26">
                                          <p:stCondLst>
                                            <p:cond delay="1642"/>
                                          </p:stCondLst>
                                        </p:cTn>
                                        <p:tgtEl>
                                          <p:spTgt spid="6"/>
                                        </p:tgtEl>
                                      </p:cBhvr>
                                      <p:to x="100000" y="90000"/>
                                    </p:animScale>
                                    <p:animScale>
                                      <p:cBhvr>
                                        <p:cTn id="24" dur="166" decel="50000">
                                          <p:stCondLst>
                                            <p:cond delay="1668"/>
                                          </p:stCondLst>
                                        </p:cTn>
                                        <p:tgtEl>
                                          <p:spTgt spid="6"/>
                                        </p:tgtEl>
                                      </p:cBhvr>
                                      <p:to x="100000" y="100000"/>
                                    </p:animScale>
                                    <p:animScale>
                                      <p:cBhvr>
                                        <p:cTn id="25" dur="26">
                                          <p:stCondLst>
                                            <p:cond delay="1808"/>
                                          </p:stCondLst>
                                        </p:cTn>
                                        <p:tgtEl>
                                          <p:spTgt spid="6"/>
                                        </p:tgtEl>
                                      </p:cBhvr>
                                      <p:to x="100000" y="95000"/>
                                    </p:animScale>
                                    <p:animScale>
                                      <p:cBhvr>
                                        <p:cTn id="26" dur="166" decel="50000">
                                          <p:stCondLst>
                                            <p:cond delay="1834"/>
                                          </p:stCondLst>
                                        </p:cTn>
                                        <p:tgtEl>
                                          <p:spTgt spid="6"/>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80">
                                          <p:stCondLst>
                                            <p:cond delay="0"/>
                                          </p:stCondLst>
                                        </p:cTn>
                                        <p:tgtEl>
                                          <p:spTgt spid="7"/>
                                        </p:tgtEl>
                                      </p:cBhvr>
                                    </p:animEffect>
                                    <p:anim calcmode="lin" valueType="num">
                                      <p:cBhvr>
                                        <p:cTn id="3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5" dur="26">
                                          <p:stCondLst>
                                            <p:cond delay="650"/>
                                          </p:stCondLst>
                                        </p:cTn>
                                        <p:tgtEl>
                                          <p:spTgt spid="7"/>
                                        </p:tgtEl>
                                      </p:cBhvr>
                                      <p:to x="100000" y="60000"/>
                                    </p:animScale>
                                    <p:animScale>
                                      <p:cBhvr>
                                        <p:cTn id="36" dur="166" decel="50000">
                                          <p:stCondLst>
                                            <p:cond delay="676"/>
                                          </p:stCondLst>
                                        </p:cTn>
                                        <p:tgtEl>
                                          <p:spTgt spid="7"/>
                                        </p:tgtEl>
                                      </p:cBhvr>
                                      <p:to x="100000" y="100000"/>
                                    </p:animScale>
                                    <p:animScale>
                                      <p:cBhvr>
                                        <p:cTn id="37" dur="26">
                                          <p:stCondLst>
                                            <p:cond delay="1312"/>
                                          </p:stCondLst>
                                        </p:cTn>
                                        <p:tgtEl>
                                          <p:spTgt spid="7"/>
                                        </p:tgtEl>
                                      </p:cBhvr>
                                      <p:to x="100000" y="80000"/>
                                    </p:animScale>
                                    <p:animScale>
                                      <p:cBhvr>
                                        <p:cTn id="38" dur="166" decel="50000">
                                          <p:stCondLst>
                                            <p:cond delay="1338"/>
                                          </p:stCondLst>
                                        </p:cTn>
                                        <p:tgtEl>
                                          <p:spTgt spid="7"/>
                                        </p:tgtEl>
                                      </p:cBhvr>
                                      <p:to x="100000" y="100000"/>
                                    </p:animScale>
                                    <p:animScale>
                                      <p:cBhvr>
                                        <p:cTn id="39" dur="26">
                                          <p:stCondLst>
                                            <p:cond delay="1642"/>
                                          </p:stCondLst>
                                        </p:cTn>
                                        <p:tgtEl>
                                          <p:spTgt spid="7"/>
                                        </p:tgtEl>
                                      </p:cBhvr>
                                      <p:to x="100000" y="90000"/>
                                    </p:animScale>
                                    <p:animScale>
                                      <p:cBhvr>
                                        <p:cTn id="40" dur="166" decel="50000">
                                          <p:stCondLst>
                                            <p:cond delay="1668"/>
                                          </p:stCondLst>
                                        </p:cTn>
                                        <p:tgtEl>
                                          <p:spTgt spid="7"/>
                                        </p:tgtEl>
                                      </p:cBhvr>
                                      <p:to x="100000" y="100000"/>
                                    </p:animScale>
                                    <p:animScale>
                                      <p:cBhvr>
                                        <p:cTn id="41" dur="26">
                                          <p:stCondLst>
                                            <p:cond delay="1808"/>
                                          </p:stCondLst>
                                        </p:cTn>
                                        <p:tgtEl>
                                          <p:spTgt spid="7"/>
                                        </p:tgtEl>
                                      </p:cBhvr>
                                      <p:to x="100000" y="95000"/>
                                    </p:animScale>
                                    <p:animScale>
                                      <p:cBhvr>
                                        <p:cTn id="42" dur="166" decel="50000">
                                          <p:stCondLst>
                                            <p:cond delay="1834"/>
                                          </p:stCondLst>
                                        </p:cTn>
                                        <p:tgtEl>
                                          <p:spTgt spid="7"/>
                                        </p:tgtEl>
                                      </p:cBhvr>
                                      <p:to x="100000" y="100000"/>
                                    </p:animScale>
                                  </p:childTnLst>
                                </p:cTn>
                              </p:par>
                              <p:par>
                                <p:cTn id="43" presetID="26"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80">
                                          <p:stCondLst>
                                            <p:cond delay="0"/>
                                          </p:stCondLst>
                                        </p:cTn>
                                        <p:tgtEl>
                                          <p:spTgt spid="19"/>
                                        </p:tgtEl>
                                      </p:cBhvr>
                                    </p:animEffect>
                                    <p:anim calcmode="lin" valueType="num">
                                      <p:cBhvr>
                                        <p:cTn id="4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51" dur="26">
                                          <p:stCondLst>
                                            <p:cond delay="650"/>
                                          </p:stCondLst>
                                        </p:cTn>
                                        <p:tgtEl>
                                          <p:spTgt spid="19"/>
                                        </p:tgtEl>
                                      </p:cBhvr>
                                      <p:to x="100000" y="60000"/>
                                    </p:animScale>
                                    <p:animScale>
                                      <p:cBhvr>
                                        <p:cTn id="52" dur="166" decel="50000">
                                          <p:stCondLst>
                                            <p:cond delay="676"/>
                                          </p:stCondLst>
                                        </p:cTn>
                                        <p:tgtEl>
                                          <p:spTgt spid="19"/>
                                        </p:tgtEl>
                                      </p:cBhvr>
                                      <p:to x="100000" y="100000"/>
                                    </p:animScale>
                                    <p:animScale>
                                      <p:cBhvr>
                                        <p:cTn id="53" dur="26">
                                          <p:stCondLst>
                                            <p:cond delay="1312"/>
                                          </p:stCondLst>
                                        </p:cTn>
                                        <p:tgtEl>
                                          <p:spTgt spid="19"/>
                                        </p:tgtEl>
                                      </p:cBhvr>
                                      <p:to x="100000" y="80000"/>
                                    </p:animScale>
                                    <p:animScale>
                                      <p:cBhvr>
                                        <p:cTn id="54" dur="166" decel="50000">
                                          <p:stCondLst>
                                            <p:cond delay="1338"/>
                                          </p:stCondLst>
                                        </p:cTn>
                                        <p:tgtEl>
                                          <p:spTgt spid="19"/>
                                        </p:tgtEl>
                                      </p:cBhvr>
                                      <p:to x="100000" y="100000"/>
                                    </p:animScale>
                                    <p:animScale>
                                      <p:cBhvr>
                                        <p:cTn id="55" dur="26">
                                          <p:stCondLst>
                                            <p:cond delay="1642"/>
                                          </p:stCondLst>
                                        </p:cTn>
                                        <p:tgtEl>
                                          <p:spTgt spid="19"/>
                                        </p:tgtEl>
                                      </p:cBhvr>
                                      <p:to x="100000" y="90000"/>
                                    </p:animScale>
                                    <p:animScale>
                                      <p:cBhvr>
                                        <p:cTn id="56" dur="166" decel="50000">
                                          <p:stCondLst>
                                            <p:cond delay="1668"/>
                                          </p:stCondLst>
                                        </p:cTn>
                                        <p:tgtEl>
                                          <p:spTgt spid="19"/>
                                        </p:tgtEl>
                                      </p:cBhvr>
                                      <p:to x="100000" y="100000"/>
                                    </p:animScale>
                                    <p:animScale>
                                      <p:cBhvr>
                                        <p:cTn id="57" dur="26">
                                          <p:stCondLst>
                                            <p:cond delay="1808"/>
                                          </p:stCondLst>
                                        </p:cTn>
                                        <p:tgtEl>
                                          <p:spTgt spid="19"/>
                                        </p:tgtEl>
                                      </p:cBhvr>
                                      <p:to x="100000" y="95000"/>
                                    </p:animScale>
                                    <p:animScale>
                                      <p:cBhvr>
                                        <p:cTn id="58" dur="166" decel="50000">
                                          <p:stCondLst>
                                            <p:cond delay="1834"/>
                                          </p:stCondLst>
                                        </p:cTn>
                                        <p:tgtEl>
                                          <p:spTgt spid="19"/>
                                        </p:tgtEl>
                                      </p:cBhvr>
                                      <p:to x="100000" y="100000"/>
                                    </p:animScale>
                                  </p:childTnLst>
                                </p:cTn>
                              </p:par>
                              <p:par>
                                <p:cTn id="59" presetID="26"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80">
                                          <p:stCondLst>
                                            <p:cond delay="0"/>
                                          </p:stCondLst>
                                        </p:cTn>
                                        <p:tgtEl>
                                          <p:spTgt spid="10"/>
                                        </p:tgtEl>
                                      </p:cBhvr>
                                    </p:animEffect>
                                    <p:anim calcmode="lin" valueType="num">
                                      <p:cBhvr>
                                        <p:cTn id="6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gtEl>
                                      </p:cBhvr>
                                      <p:to x="100000" y="60000"/>
                                    </p:animScale>
                                    <p:animScale>
                                      <p:cBhvr>
                                        <p:cTn id="68" dur="166" decel="50000">
                                          <p:stCondLst>
                                            <p:cond delay="676"/>
                                          </p:stCondLst>
                                        </p:cTn>
                                        <p:tgtEl>
                                          <p:spTgt spid="10"/>
                                        </p:tgtEl>
                                      </p:cBhvr>
                                      <p:to x="100000" y="100000"/>
                                    </p:animScale>
                                    <p:animScale>
                                      <p:cBhvr>
                                        <p:cTn id="69" dur="26">
                                          <p:stCondLst>
                                            <p:cond delay="1312"/>
                                          </p:stCondLst>
                                        </p:cTn>
                                        <p:tgtEl>
                                          <p:spTgt spid="10"/>
                                        </p:tgtEl>
                                      </p:cBhvr>
                                      <p:to x="100000" y="80000"/>
                                    </p:animScale>
                                    <p:animScale>
                                      <p:cBhvr>
                                        <p:cTn id="70" dur="166" decel="50000">
                                          <p:stCondLst>
                                            <p:cond delay="1338"/>
                                          </p:stCondLst>
                                        </p:cTn>
                                        <p:tgtEl>
                                          <p:spTgt spid="10"/>
                                        </p:tgtEl>
                                      </p:cBhvr>
                                      <p:to x="100000" y="100000"/>
                                    </p:animScale>
                                    <p:animScale>
                                      <p:cBhvr>
                                        <p:cTn id="71" dur="26">
                                          <p:stCondLst>
                                            <p:cond delay="1642"/>
                                          </p:stCondLst>
                                        </p:cTn>
                                        <p:tgtEl>
                                          <p:spTgt spid="10"/>
                                        </p:tgtEl>
                                      </p:cBhvr>
                                      <p:to x="100000" y="90000"/>
                                    </p:animScale>
                                    <p:animScale>
                                      <p:cBhvr>
                                        <p:cTn id="72" dur="166" decel="50000">
                                          <p:stCondLst>
                                            <p:cond delay="1668"/>
                                          </p:stCondLst>
                                        </p:cTn>
                                        <p:tgtEl>
                                          <p:spTgt spid="10"/>
                                        </p:tgtEl>
                                      </p:cBhvr>
                                      <p:to x="100000" y="100000"/>
                                    </p:animScale>
                                    <p:animScale>
                                      <p:cBhvr>
                                        <p:cTn id="73" dur="26">
                                          <p:stCondLst>
                                            <p:cond delay="1808"/>
                                          </p:stCondLst>
                                        </p:cTn>
                                        <p:tgtEl>
                                          <p:spTgt spid="10"/>
                                        </p:tgtEl>
                                      </p:cBhvr>
                                      <p:to x="100000" y="95000"/>
                                    </p:animScale>
                                    <p:animScale>
                                      <p:cBhvr>
                                        <p:cTn id="74" dur="166" decel="50000">
                                          <p:stCondLst>
                                            <p:cond delay="1834"/>
                                          </p:stCondLst>
                                        </p:cTn>
                                        <p:tgtEl>
                                          <p:spTgt spid="10"/>
                                        </p:tgtEl>
                                      </p:cBhvr>
                                      <p:to x="100000" y="100000"/>
                                    </p:animScale>
                                  </p:childTnLst>
                                </p:cTn>
                              </p:par>
                              <p:par>
                                <p:cTn id="75" presetID="26"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down)">
                                      <p:cBhvr>
                                        <p:cTn id="77" dur="580">
                                          <p:stCondLst>
                                            <p:cond delay="0"/>
                                          </p:stCondLst>
                                        </p:cTn>
                                        <p:tgtEl>
                                          <p:spTgt spid="20"/>
                                        </p:tgtEl>
                                      </p:cBhvr>
                                    </p:animEffect>
                                    <p:anim calcmode="lin" valueType="num">
                                      <p:cBhvr>
                                        <p:cTn id="7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83" dur="26">
                                          <p:stCondLst>
                                            <p:cond delay="650"/>
                                          </p:stCondLst>
                                        </p:cTn>
                                        <p:tgtEl>
                                          <p:spTgt spid="20"/>
                                        </p:tgtEl>
                                      </p:cBhvr>
                                      <p:to x="100000" y="60000"/>
                                    </p:animScale>
                                    <p:animScale>
                                      <p:cBhvr>
                                        <p:cTn id="84" dur="166" decel="50000">
                                          <p:stCondLst>
                                            <p:cond delay="676"/>
                                          </p:stCondLst>
                                        </p:cTn>
                                        <p:tgtEl>
                                          <p:spTgt spid="20"/>
                                        </p:tgtEl>
                                      </p:cBhvr>
                                      <p:to x="100000" y="100000"/>
                                    </p:animScale>
                                    <p:animScale>
                                      <p:cBhvr>
                                        <p:cTn id="85" dur="26">
                                          <p:stCondLst>
                                            <p:cond delay="1312"/>
                                          </p:stCondLst>
                                        </p:cTn>
                                        <p:tgtEl>
                                          <p:spTgt spid="20"/>
                                        </p:tgtEl>
                                      </p:cBhvr>
                                      <p:to x="100000" y="80000"/>
                                    </p:animScale>
                                    <p:animScale>
                                      <p:cBhvr>
                                        <p:cTn id="86" dur="166" decel="50000">
                                          <p:stCondLst>
                                            <p:cond delay="1338"/>
                                          </p:stCondLst>
                                        </p:cTn>
                                        <p:tgtEl>
                                          <p:spTgt spid="20"/>
                                        </p:tgtEl>
                                      </p:cBhvr>
                                      <p:to x="100000" y="100000"/>
                                    </p:animScale>
                                    <p:animScale>
                                      <p:cBhvr>
                                        <p:cTn id="87" dur="26">
                                          <p:stCondLst>
                                            <p:cond delay="1642"/>
                                          </p:stCondLst>
                                        </p:cTn>
                                        <p:tgtEl>
                                          <p:spTgt spid="20"/>
                                        </p:tgtEl>
                                      </p:cBhvr>
                                      <p:to x="100000" y="90000"/>
                                    </p:animScale>
                                    <p:animScale>
                                      <p:cBhvr>
                                        <p:cTn id="88" dur="166" decel="50000">
                                          <p:stCondLst>
                                            <p:cond delay="1668"/>
                                          </p:stCondLst>
                                        </p:cTn>
                                        <p:tgtEl>
                                          <p:spTgt spid="20"/>
                                        </p:tgtEl>
                                      </p:cBhvr>
                                      <p:to x="100000" y="100000"/>
                                    </p:animScale>
                                    <p:animScale>
                                      <p:cBhvr>
                                        <p:cTn id="89" dur="26">
                                          <p:stCondLst>
                                            <p:cond delay="1808"/>
                                          </p:stCondLst>
                                        </p:cTn>
                                        <p:tgtEl>
                                          <p:spTgt spid="20"/>
                                        </p:tgtEl>
                                      </p:cBhvr>
                                      <p:to x="100000" y="95000"/>
                                    </p:animScale>
                                    <p:animScale>
                                      <p:cBhvr>
                                        <p:cTn id="90" dur="166" decel="50000">
                                          <p:stCondLst>
                                            <p:cond delay="1834"/>
                                          </p:stCondLst>
                                        </p:cTn>
                                        <p:tgtEl>
                                          <p:spTgt spid="20"/>
                                        </p:tgtEl>
                                      </p:cBhvr>
                                      <p:to x="100000" y="100000"/>
                                    </p:animScale>
                                  </p:childTnLst>
                                </p:cTn>
                              </p:par>
                              <p:par>
                                <p:cTn id="91" presetID="26"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wipe(down)">
                                      <p:cBhvr>
                                        <p:cTn id="93" dur="580">
                                          <p:stCondLst>
                                            <p:cond delay="0"/>
                                          </p:stCondLst>
                                        </p:cTn>
                                        <p:tgtEl>
                                          <p:spTgt spid="13"/>
                                        </p:tgtEl>
                                      </p:cBhvr>
                                    </p:animEffect>
                                    <p:anim calcmode="lin" valueType="num">
                                      <p:cBhvr>
                                        <p:cTn id="9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99" dur="26">
                                          <p:stCondLst>
                                            <p:cond delay="650"/>
                                          </p:stCondLst>
                                        </p:cTn>
                                        <p:tgtEl>
                                          <p:spTgt spid="13"/>
                                        </p:tgtEl>
                                      </p:cBhvr>
                                      <p:to x="100000" y="60000"/>
                                    </p:animScale>
                                    <p:animScale>
                                      <p:cBhvr>
                                        <p:cTn id="100" dur="166" decel="50000">
                                          <p:stCondLst>
                                            <p:cond delay="676"/>
                                          </p:stCondLst>
                                        </p:cTn>
                                        <p:tgtEl>
                                          <p:spTgt spid="13"/>
                                        </p:tgtEl>
                                      </p:cBhvr>
                                      <p:to x="100000" y="100000"/>
                                    </p:animScale>
                                    <p:animScale>
                                      <p:cBhvr>
                                        <p:cTn id="101" dur="26">
                                          <p:stCondLst>
                                            <p:cond delay="1312"/>
                                          </p:stCondLst>
                                        </p:cTn>
                                        <p:tgtEl>
                                          <p:spTgt spid="13"/>
                                        </p:tgtEl>
                                      </p:cBhvr>
                                      <p:to x="100000" y="80000"/>
                                    </p:animScale>
                                    <p:animScale>
                                      <p:cBhvr>
                                        <p:cTn id="102" dur="166" decel="50000">
                                          <p:stCondLst>
                                            <p:cond delay="1338"/>
                                          </p:stCondLst>
                                        </p:cTn>
                                        <p:tgtEl>
                                          <p:spTgt spid="13"/>
                                        </p:tgtEl>
                                      </p:cBhvr>
                                      <p:to x="100000" y="100000"/>
                                    </p:animScale>
                                    <p:animScale>
                                      <p:cBhvr>
                                        <p:cTn id="103" dur="26">
                                          <p:stCondLst>
                                            <p:cond delay="1642"/>
                                          </p:stCondLst>
                                        </p:cTn>
                                        <p:tgtEl>
                                          <p:spTgt spid="13"/>
                                        </p:tgtEl>
                                      </p:cBhvr>
                                      <p:to x="100000" y="90000"/>
                                    </p:animScale>
                                    <p:animScale>
                                      <p:cBhvr>
                                        <p:cTn id="104" dur="166" decel="50000">
                                          <p:stCondLst>
                                            <p:cond delay="1668"/>
                                          </p:stCondLst>
                                        </p:cTn>
                                        <p:tgtEl>
                                          <p:spTgt spid="13"/>
                                        </p:tgtEl>
                                      </p:cBhvr>
                                      <p:to x="100000" y="100000"/>
                                    </p:animScale>
                                    <p:animScale>
                                      <p:cBhvr>
                                        <p:cTn id="105" dur="26">
                                          <p:stCondLst>
                                            <p:cond delay="1808"/>
                                          </p:stCondLst>
                                        </p:cTn>
                                        <p:tgtEl>
                                          <p:spTgt spid="13"/>
                                        </p:tgtEl>
                                      </p:cBhvr>
                                      <p:to x="100000" y="95000"/>
                                    </p:animScale>
                                    <p:animScale>
                                      <p:cBhvr>
                                        <p:cTn id="106" dur="166" decel="50000">
                                          <p:stCondLst>
                                            <p:cond delay="1834"/>
                                          </p:stCondLst>
                                        </p:cTn>
                                        <p:tgtEl>
                                          <p:spTgt spid="13"/>
                                        </p:tgtEl>
                                      </p:cBhvr>
                                      <p:to x="100000" y="100000"/>
                                    </p:animScale>
                                  </p:childTnLst>
                                </p:cTn>
                              </p:par>
                              <p:par>
                                <p:cTn id="107" presetID="26" presetClass="entr" presetSubtype="0" fill="hold" grpId="0" nodeType="with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wipe(down)">
                                      <p:cBhvr>
                                        <p:cTn id="109" dur="580">
                                          <p:stCondLst>
                                            <p:cond delay="0"/>
                                          </p:stCondLst>
                                        </p:cTn>
                                        <p:tgtEl>
                                          <p:spTgt spid="21"/>
                                        </p:tgtEl>
                                      </p:cBhvr>
                                    </p:animEffect>
                                    <p:anim calcmode="lin" valueType="num">
                                      <p:cBhvr>
                                        <p:cTn id="110"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15" dur="26">
                                          <p:stCondLst>
                                            <p:cond delay="650"/>
                                          </p:stCondLst>
                                        </p:cTn>
                                        <p:tgtEl>
                                          <p:spTgt spid="21"/>
                                        </p:tgtEl>
                                      </p:cBhvr>
                                      <p:to x="100000" y="60000"/>
                                    </p:animScale>
                                    <p:animScale>
                                      <p:cBhvr>
                                        <p:cTn id="116" dur="166" decel="50000">
                                          <p:stCondLst>
                                            <p:cond delay="676"/>
                                          </p:stCondLst>
                                        </p:cTn>
                                        <p:tgtEl>
                                          <p:spTgt spid="21"/>
                                        </p:tgtEl>
                                      </p:cBhvr>
                                      <p:to x="100000" y="100000"/>
                                    </p:animScale>
                                    <p:animScale>
                                      <p:cBhvr>
                                        <p:cTn id="117" dur="26">
                                          <p:stCondLst>
                                            <p:cond delay="1312"/>
                                          </p:stCondLst>
                                        </p:cTn>
                                        <p:tgtEl>
                                          <p:spTgt spid="21"/>
                                        </p:tgtEl>
                                      </p:cBhvr>
                                      <p:to x="100000" y="80000"/>
                                    </p:animScale>
                                    <p:animScale>
                                      <p:cBhvr>
                                        <p:cTn id="118" dur="166" decel="50000">
                                          <p:stCondLst>
                                            <p:cond delay="1338"/>
                                          </p:stCondLst>
                                        </p:cTn>
                                        <p:tgtEl>
                                          <p:spTgt spid="21"/>
                                        </p:tgtEl>
                                      </p:cBhvr>
                                      <p:to x="100000" y="100000"/>
                                    </p:animScale>
                                    <p:animScale>
                                      <p:cBhvr>
                                        <p:cTn id="119" dur="26">
                                          <p:stCondLst>
                                            <p:cond delay="1642"/>
                                          </p:stCondLst>
                                        </p:cTn>
                                        <p:tgtEl>
                                          <p:spTgt spid="21"/>
                                        </p:tgtEl>
                                      </p:cBhvr>
                                      <p:to x="100000" y="90000"/>
                                    </p:animScale>
                                    <p:animScale>
                                      <p:cBhvr>
                                        <p:cTn id="120" dur="166" decel="50000">
                                          <p:stCondLst>
                                            <p:cond delay="1668"/>
                                          </p:stCondLst>
                                        </p:cTn>
                                        <p:tgtEl>
                                          <p:spTgt spid="21"/>
                                        </p:tgtEl>
                                      </p:cBhvr>
                                      <p:to x="100000" y="100000"/>
                                    </p:animScale>
                                    <p:animScale>
                                      <p:cBhvr>
                                        <p:cTn id="121" dur="26">
                                          <p:stCondLst>
                                            <p:cond delay="1808"/>
                                          </p:stCondLst>
                                        </p:cTn>
                                        <p:tgtEl>
                                          <p:spTgt spid="21"/>
                                        </p:tgtEl>
                                      </p:cBhvr>
                                      <p:to x="100000" y="95000"/>
                                    </p:animScale>
                                    <p:animScale>
                                      <p:cBhvr>
                                        <p:cTn id="122" dur="166" decel="50000">
                                          <p:stCondLst>
                                            <p:cond delay="1834"/>
                                          </p:stCondLst>
                                        </p:cTn>
                                        <p:tgtEl>
                                          <p:spTgt spid="21"/>
                                        </p:tgtEl>
                                      </p:cBhvr>
                                      <p:to x="100000" y="100000"/>
                                    </p:animScale>
                                  </p:childTnLst>
                                </p:cTn>
                              </p:par>
                              <p:par>
                                <p:cTn id="123" presetID="26" presetClass="entr" presetSubtype="0" fill="hold" nodeType="withEffect">
                                  <p:stCondLst>
                                    <p:cond delay="0"/>
                                  </p:stCondLst>
                                  <p:childTnLst>
                                    <p:set>
                                      <p:cBhvr>
                                        <p:cTn id="124" dur="1" fill="hold">
                                          <p:stCondLst>
                                            <p:cond delay="0"/>
                                          </p:stCondLst>
                                        </p:cTn>
                                        <p:tgtEl>
                                          <p:spTgt spid="15"/>
                                        </p:tgtEl>
                                        <p:attrNameLst>
                                          <p:attrName>style.visibility</p:attrName>
                                        </p:attrNameLst>
                                      </p:cBhvr>
                                      <p:to>
                                        <p:strVal val="visible"/>
                                      </p:to>
                                    </p:set>
                                    <p:animEffect transition="in" filter="wipe(down)">
                                      <p:cBhvr>
                                        <p:cTn id="125" dur="580">
                                          <p:stCondLst>
                                            <p:cond delay="0"/>
                                          </p:stCondLst>
                                        </p:cTn>
                                        <p:tgtEl>
                                          <p:spTgt spid="15"/>
                                        </p:tgtEl>
                                      </p:cBhvr>
                                    </p:animEffect>
                                    <p:anim calcmode="lin" valueType="num">
                                      <p:cBhvr>
                                        <p:cTn id="12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1" dur="26">
                                          <p:stCondLst>
                                            <p:cond delay="650"/>
                                          </p:stCondLst>
                                        </p:cTn>
                                        <p:tgtEl>
                                          <p:spTgt spid="15"/>
                                        </p:tgtEl>
                                      </p:cBhvr>
                                      <p:to x="100000" y="60000"/>
                                    </p:animScale>
                                    <p:animScale>
                                      <p:cBhvr>
                                        <p:cTn id="132" dur="166" decel="50000">
                                          <p:stCondLst>
                                            <p:cond delay="676"/>
                                          </p:stCondLst>
                                        </p:cTn>
                                        <p:tgtEl>
                                          <p:spTgt spid="15"/>
                                        </p:tgtEl>
                                      </p:cBhvr>
                                      <p:to x="100000" y="100000"/>
                                    </p:animScale>
                                    <p:animScale>
                                      <p:cBhvr>
                                        <p:cTn id="133" dur="26">
                                          <p:stCondLst>
                                            <p:cond delay="1312"/>
                                          </p:stCondLst>
                                        </p:cTn>
                                        <p:tgtEl>
                                          <p:spTgt spid="15"/>
                                        </p:tgtEl>
                                      </p:cBhvr>
                                      <p:to x="100000" y="80000"/>
                                    </p:animScale>
                                    <p:animScale>
                                      <p:cBhvr>
                                        <p:cTn id="134" dur="166" decel="50000">
                                          <p:stCondLst>
                                            <p:cond delay="1338"/>
                                          </p:stCondLst>
                                        </p:cTn>
                                        <p:tgtEl>
                                          <p:spTgt spid="15"/>
                                        </p:tgtEl>
                                      </p:cBhvr>
                                      <p:to x="100000" y="100000"/>
                                    </p:animScale>
                                    <p:animScale>
                                      <p:cBhvr>
                                        <p:cTn id="135" dur="26">
                                          <p:stCondLst>
                                            <p:cond delay="1642"/>
                                          </p:stCondLst>
                                        </p:cTn>
                                        <p:tgtEl>
                                          <p:spTgt spid="15"/>
                                        </p:tgtEl>
                                      </p:cBhvr>
                                      <p:to x="100000" y="90000"/>
                                    </p:animScale>
                                    <p:animScale>
                                      <p:cBhvr>
                                        <p:cTn id="136" dur="166" decel="50000">
                                          <p:stCondLst>
                                            <p:cond delay="1668"/>
                                          </p:stCondLst>
                                        </p:cTn>
                                        <p:tgtEl>
                                          <p:spTgt spid="15"/>
                                        </p:tgtEl>
                                      </p:cBhvr>
                                      <p:to x="100000" y="100000"/>
                                    </p:animScale>
                                    <p:animScale>
                                      <p:cBhvr>
                                        <p:cTn id="137" dur="26">
                                          <p:stCondLst>
                                            <p:cond delay="1808"/>
                                          </p:stCondLst>
                                        </p:cTn>
                                        <p:tgtEl>
                                          <p:spTgt spid="15"/>
                                        </p:tgtEl>
                                      </p:cBhvr>
                                      <p:to x="100000" y="95000"/>
                                    </p:animScale>
                                    <p:animScale>
                                      <p:cBhvr>
                                        <p:cTn id="138" dur="166" decel="50000">
                                          <p:stCondLst>
                                            <p:cond delay="1834"/>
                                          </p:stCondLst>
                                        </p:cTn>
                                        <p:tgtEl>
                                          <p:spTgt spid="15"/>
                                        </p:tgtEl>
                                      </p:cBhvr>
                                      <p:to x="100000" y="100000"/>
                                    </p:animScale>
                                  </p:childTnLst>
                                </p:cTn>
                              </p:par>
                              <p:par>
                                <p:cTn id="139" presetID="26" presetClass="entr" presetSubtype="0" fill="hold" grpId="0" nodeType="with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80">
                                          <p:stCondLst>
                                            <p:cond delay="0"/>
                                          </p:stCondLst>
                                        </p:cTn>
                                        <p:tgtEl>
                                          <p:spTgt spid="16"/>
                                        </p:tgtEl>
                                      </p:cBhvr>
                                    </p:animEffect>
                                    <p:anim calcmode="lin" valueType="num">
                                      <p:cBhvr>
                                        <p:cTn id="14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47" dur="26">
                                          <p:stCondLst>
                                            <p:cond delay="650"/>
                                          </p:stCondLst>
                                        </p:cTn>
                                        <p:tgtEl>
                                          <p:spTgt spid="16"/>
                                        </p:tgtEl>
                                      </p:cBhvr>
                                      <p:to x="100000" y="60000"/>
                                    </p:animScale>
                                    <p:animScale>
                                      <p:cBhvr>
                                        <p:cTn id="148" dur="166" decel="50000">
                                          <p:stCondLst>
                                            <p:cond delay="676"/>
                                          </p:stCondLst>
                                        </p:cTn>
                                        <p:tgtEl>
                                          <p:spTgt spid="16"/>
                                        </p:tgtEl>
                                      </p:cBhvr>
                                      <p:to x="100000" y="100000"/>
                                    </p:animScale>
                                    <p:animScale>
                                      <p:cBhvr>
                                        <p:cTn id="149" dur="26">
                                          <p:stCondLst>
                                            <p:cond delay="1312"/>
                                          </p:stCondLst>
                                        </p:cTn>
                                        <p:tgtEl>
                                          <p:spTgt spid="16"/>
                                        </p:tgtEl>
                                      </p:cBhvr>
                                      <p:to x="100000" y="80000"/>
                                    </p:animScale>
                                    <p:animScale>
                                      <p:cBhvr>
                                        <p:cTn id="150" dur="166" decel="50000">
                                          <p:stCondLst>
                                            <p:cond delay="1338"/>
                                          </p:stCondLst>
                                        </p:cTn>
                                        <p:tgtEl>
                                          <p:spTgt spid="16"/>
                                        </p:tgtEl>
                                      </p:cBhvr>
                                      <p:to x="100000" y="100000"/>
                                    </p:animScale>
                                    <p:animScale>
                                      <p:cBhvr>
                                        <p:cTn id="151" dur="26">
                                          <p:stCondLst>
                                            <p:cond delay="1642"/>
                                          </p:stCondLst>
                                        </p:cTn>
                                        <p:tgtEl>
                                          <p:spTgt spid="16"/>
                                        </p:tgtEl>
                                      </p:cBhvr>
                                      <p:to x="100000" y="90000"/>
                                    </p:animScale>
                                    <p:animScale>
                                      <p:cBhvr>
                                        <p:cTn id="152" dur="166" decel="50000">
                                          <p:stCondLst>
                                            <p:cond delay="1668"/>
                                          </p:stCondLst>
                                        </p:cTn>
                                        <p:tgtEl>
                                          <p:spTgt spid="16"/>
                                        </p:tgtEl>
                                      </p:cBhvr>
                                      <p:to x="100000" y="100000"/>
                                    </p:animScale>
                                    <p:animScale>
                                      <p:cBhvr>
                                        <p:cTn id="153" dur="26">
                                          <p:stCondLst>
                                            <p:cond delay="1808"/>
                                          </p:stCondLst>
                                        </p:cTn>
                                        <p:tgtEl>
                                          <p:spTgt spid="16"/>
                                        </p:tgtEl>
                                      </p:cBhvr>
                                      <p:to x="100000" y="95000"/>
                                    </p:animScale>
                                    <p:animScale>
                                      <p:cBhvr>
                                        <p:cTn id="154" dur="166" decel="50000">
                                          <p:stCondLst>
                                            <p:cond delay="1834"/>
                                          </p:stCondLst>
                                        </p:cTn>
                                        <p:tgtEl>
                                          <p:spTgt spid="16"/>
                                        </p:tgtEl>
                                      </p:cBhvr>
                                      <p:to x="100000" y="100000"/>
                                    </p:animScale>
                                  </p:childTnLst>
                                </p:cTn>
                              </p:par>
                              <p:par>
                                <p:cTn id="155" presetID="26" presetClass="entr" presetSubtype="0" fill="hold" grpId="0" nodeType="withEffect">
                                  <p:stCondLst>
                                    <p:cond delay="0"/>
                                  </p:stCondLst>
                                  <p:childTnLst>
                                    <p:set>
                                      <p:cBhvr>
                                        <p:cTn id="156" dur="1" fill="hold">
                                          <p:stCondLst>
                                            <p:cond delay="0"/>
                                          </p:stCondLst>
                                        </p:cTn>
                                        <p:tgtEl>
                                          <p:spTgt spid="22"/>
                                        </p:tgtEl>
                                        <p:attrNameLst>
                                          <p:attrName>style.visibility</p:attrName>
                                        </p:attrNameLst>
                                      </p:cBhvr>
                                      <p:to>
                                        <p:strVal val="visible"/>
                                      </p:to>
                                    </p:set>
                                    <p:animEffect transition="in" filter="wipe(down)">
                                      <p:cBhvr>
                                        <p:cTn id="157" dur="580">
                                          <p:stCondLst>
                                            <p:cond delay="0"/>
                                          </p:stCondLst>
                                        </p:cTn>
                                        <p:tgtEl>
                                          <p:spTgt spid="22"/>
                                        </p:tgtEl>
                                      </p:cBhvr>
                                    </p:animEffect>
                                    <p:anim calcmode="lin" valueType="num">
                                      <p:cBhvr>
                                        <p:cTn id="15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5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6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6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6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63" dur="26">
                                          <p:stCondLst>
                                            <p:cond delay="650"/>
                                          </p:stCondLst>
                                        </p:cTn>
                                        <p:tgtEl>
                                          <p:spTgt spid="22"/>
                                        </p:tgtEl>
                                      </p:cBhvr>
                                      <p:to x="100000" y="60000"/>
                                    </p:animScale>
                                    <p:animScale>
                                      <p:cBhvr>
                                        <p:cTn id="164" dur="166" decel="50000">
                                          <p:stCondLst>
                                            <p:cond delay="676"/>
                                          </p:stCondLst>
                                        </p:cTn>
                                        <p:tgtEl>
                                          <p:spTgt spid="22"/>
                                        </p:tgtEl>
                                      </p:cBhvr>
                                      <p:to x="100000" y="100000"/>
                                    </p:animScale>
                                    <p:animScale>
                                      <p:cBhvr>
                                        <p:cTn id="165" dur="26">
                                          <p:stCondLst>
                                            <p:cond delay="1312"/>
                                          </p:stCondLst>
                                        </p:cTn>
                                        <p:tgtEl>
                                          <p:spTgt spid="22"/>
                                        </p:tgtEl>
                                      </p:cBhvr>
                                      <p:to x="100000" y="80000"/>
                                    </p:animScale>
                                    <p:animScale>
                                      <p:cBhvr>
                                        <p:cTn id="166" dur="166" decel="50000">
                                          <p:stCondLst>
                                            <p:cond delay="1338"/>
                                          </p:stCondLst>
                                        </p:cTn>
                                        <p:tgtEl>
                                          <p:spTgt spid="22"/>
                                        </p:tgtEl>
                                      </p:cBhvr>
                                      <p:to x="100000" y="100000"/>
                                    </p:animScale>
                                    <p:animScale>
                                      <p:cBhvr>
                                        <p:cTn id="167" dur="26">
                                          <p:stCondLst>
                                            <p:cond delay="1642"/>
                                          </p:stCondLst>
                                        </p:cTn>
                                        <p:tgtEl>
                                          <p:spTgt spid="22"/>
                                        </p:tgtEl>
                                      </p:cBhvr>
                                      <p:to x="100000" y="90000"/>
                                    </p:animScale>
                                    <p:animScale>
                                      <p:cBhvr>
                                        <p:cTn id="168" dur="166" decel="50000">
                                          <p:stCondLst>
                                            <p:cond delay="1668"/>
                                          </p:stCondLst>
                                        </p:cTn>
                                        <p:tgtEl>
                                          <p:spTgt spid="22"/>
                                        </p:tgtEl>
                                      </p:cBhvr>
                                      <p:to x="100000" y="100000"/>
                                    </p:animScale>
                                    <p:animScale>
                                      <p:cBhvr>
                                        <p:cTn id="169" dur="26">
                                          <p:stCondLst>
                                            <p:cond delay="1808"/>
                                          </p:stCondLst>
                                        </p:cTn>
                                        <p:tgtEl>
                                          <p:spTgt spid="22"/>
                                        </p:tgtEl>
                                      </p:cBhvr>
                                      <p:to x="100000" y="95000"/>
                                    </p:animScale>
                                    <p:animScale>
                                      <p:cBhvr>
                                        <p:cTn id="170" dur="166" decel="50000">
                                          <p:stCondLst>
                                            <p:cond delay="1834"/>
                                          </p:stCondLst>
                                        </p:cTn>
                                        <p:tgtEl>
                                          <p:spTgt spid="22"/>
                                        </p:tgtEl>
                                      </p:cBhvr>
                                      <p:to x="100000" y="100000"/>
                                    </p:animScale>
                                  </p:childTnLst>
                                </p:cTn>
                              </p:par>
                              <p:par>
                                <p:cTn id="171" presetID="26" presetClass="entr" presetSubtype="0" fill="hold" nodeType="withEffect">
                                  <p:stCondLst>
                                    <p:cond delay="0"/>
                                  </p:stCondLst>
                                  <p:childTnLst>
                                    <p:set>
                                      <p:cBhvr>
                                        <p:cTn id="172" dur="1" fill="hold">
                                          <p:stCondLst>
                                            <p:cond delay="0"/>
                                          </p:stCondLst>
                                        </p:cTn>
                                        <p:tgtEl>
                                          <p:spTgt spid="23"/>
                                        </p:tgtEl>
                                        <p:attrNameLst>
                                          <p:attrName>style.visibility</p:attrName>
                                        </p:attrNameLst>
                                      </p:cBhvr>
                                      <p:to>
                                        <p:strVal val="visible"/>
                                      </p:to>
                                    </p:set>
                                    <p:animEffect transition="in" filter="wipe(down)">
                                      <p:cBhvr>
                                        <p:cTn id="173" dur="580">
                                          <p:stCondLst>
                                            <p:cond delay="0"/>
                                          </p:stCondLst>
                                        </p:cTn>
                                        <p:tgtEl>
                                          <p:spTgt spid="23"/>
                                        </p:tgtEl>
                                      </p:cBhvr>
                                    </p:animEffect>
                                    <p:anim calcmode="lin" valueType="num">
                                      <p:cBhvr>
                                        <p:cTn id="17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7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7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7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7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79" dur="26">
                                          <p:stCondLst>
                                            <p:cond delay="650"/>
                                          </p:stCondLst>
                                        </p:cTn>
                                        <p:tgtEl>
                                          <p:spTgt spid="23"/>
                                        </p:tgtEl>
                                      </p:cBhvr>
                                      <p:to x="100000" y="60000"/>
                                    </p:animScale>
                                    <p:animScale>
                                      <p:cBhvr>
                                        <p:cTn id="180" dur="166" decel="50000">
                                          <p:stCondLst>
                                            <p:cond delay="676"/>
                                          </p:stCondLst>
                                        </p:cTn>
                                        <p:tgtEl>
                                          <p:spTgt spid="23"/>
                                        </p:tgtEl>
                                      </p:cBhvr>
                                      <p:to x="100000" y="100000"/>
                                    </p:animScale>
                                    <p:animScale>
                                      <p:cBhvr>
                                        <p:cTn id="181" dur="26">
                                          <p:stCondLst>
                                            <p:cond delay="1312"/>
                                          </p:stCondLst>
                                        </p:cTn>
                                        <p:tgtEl>
                                          <p:spTgt spid="23"/>
                                        </p:tgtEl>
                                      </p:cBhvr>
                                      <p:to x="100000" y="80000"/>
                                    </p:animScale>
                                    <p:animScale>
                                      <p:cBhvr>
                                        <p:cTn id="182" dur="166" decel="50000">
                                          <p:stCondLst>
                                            <p:cond delay="1338"/>
                                          </p:stCondLst>
                                        </p:cTn>
                                        <p:tgtEl>
                                          <p:spTgt spid="23"/>
                                        </p:tgtEl>
                                      </p:cBhvr>
                                      <p:to x="100000" y="100000"/>
                                    </p:animScale>
                                    <p:animScale>
                                      <p:cBhvr>
                                        <p:cTn id="183" dur="26">
                                          <p:stCondLst>
                                            <p:cond delay="1642"/>
                                          </p:stCondLst>
                                        </p:cTn>
                                        <p:tgtEl>
                                          <p:spTgt spid="23"/>
                                        </p:tgtEl>
                                      </p:cBhvr>
                                      <p:to x="100000" y="90000"/>
                                    </p:animScale>
                                    <p:animScale>
                                      <p:cBhvr>
                                        <p:cTn id="184" dur="166" decel="50000">
                                          <p:stCondLst>
                                            <p:cond delay="1668"/>
                                          </p:stCondLst>
                                        </p:cTn>
                                        <p:tgtEl>
                                          <p:spTgt spid="23"/>
                                        </p:tgtEl>
                                      </p:cBhvr>
                                      <p:to x="100000" y="100000"/>
                                    </p:animScale>
                                    <p:animScale>
                                      <p:cBhvr>
                                        <p:cTn id="185" dur="26">
                                          <p:stCondLst>
                                            <p:cond delay="1808"/>
                                          </p:stCondLst>
                                        </p:cTn>
                                        <p:tgtEl>
                                          <p:spTgt spid="23"/>
                                        </p:tgtEl>
                                      </p:cBhvr>
                                      <p:to x="100000" y="95000"/>
                                    </p:animScale>
                                    <p:animScale>
                                      <p:cBhvr>
                                        <p:cTn id="186" dur="166" decel="50000">
                                          <p:stCondLst>
                                            <p:cond delay="1834"/>
                                          </p:stCondLst>
                                        </p:cTn>
                                        <p:tgtEl>
                                          <p:spTgt spid="23"/>
                                        </p:tgtEl>
                                      </p:cBhvr>
                                      <p:to x="100000" y="100000"/>
                                    </p:animScale>
                                  </p:childTnLst>
                                </p:cTn>
                              </p:par>
                              <p:par>
                                <p:cTn id="187" presetID="26" presetClass="entr" presetSubtype="0" fill="hold" nodeType="with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down)">
                                      <p:cBhvr>
                                        <p:cTn id="189" dur="580">
                                          <p:stCondLst>
                                            <p:cond delay="0"/>
                                          </p:stCondLst>
                                        </p:cTn>
                                        <p:tgtEl>
                                          <p:spTgt spid="24"/>
                                        </p:tgtEl>
                                      </p:cBhvr>
                                    </p:animEffect>
                                    <p:anim calcmode="lin" valueType="num">
                                      <p:cBhvr>
                                        <p:cTn id="190"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95" dur="26">
                                          <p:stCondLst>
                                            <p:cond delay="650"/>
                                          </p:stCondLst>
                                        </p:cTn>
                                        <p:tgtEl>
                                          <p:spTgt spid="24"/>
                                        </p:tgtEl>
                                      </p:cBhvr>
                                      <p:to x="100000" y="60000"/>
                                    </p:animScale>
                                    <p:animScale>
                                      <p:cBhvr>
                                        <p:cTn id="196" dur="166" decel="50000">
                                          <p:stCondLst>
                                            <p:cond delay="676"/>
                                          </p:stCondLst>
                                        </p:cTn>
                                        <p:tgtEl>
                                          <p:spTgt spid="24"/>
                                        </p:tgtEl>
                                      </p:cBhvr>
                                      <p:to x="100000" y="100000"/>
                                    </p:animScale>
                                    <p:animScale>
                                      <p:cBhvr>
                                        <p:cTn id="197" dur="26">
                                          <p:stCondLst>
                                            <p:cond delay="1312"/>
                                          </p:stCondLst>
                                        </p:cTn>
                                        <p:tgtEl>
                                          <p:spTgt spid="24"/>
                                        </p:tgtEl>
                                      </p:cBhvr>
                                      <p:to x="100000" y="80000"/>
                                    </p:animScale>
                                    <p:animScale>
                                      <p:cBhvr>
                                        <p:cTn id="198" dur="166" decel="50000">
                                          <p:stCondLst>
                                            <p:cond delay="1338"/>
                                          </p:stCondLst>
                                        </p:cTn>
                                        <p:tgtEl>
                                          <p:spTgt spid="24"/>
                                        </p:tgtEl>
                                      </p:cBhvr>
                                      <p:to x="100000" y="100000"/>
                                    </p:animScale>
                                    <p:animScale>
                                      <p:cBhvr>
                                        <p:cTn id="199" dur="26">
                                          <p:stCondLst>
                                            <p:cond delay="1642"/>
                                          </p:stCondLst>
                                        </p:cTn>
                                        <p:tgtEl>
                                          <p:spTgt spid="24"/>
                                        </p:tgtEl>
                                      </p:cBhvr>
                                      <p:to x="100000" y="90000"/>
                                    </p:animScale>
                                    <p:animScale>
                                      <p:cBhvr>
                                        <p:cTn id="200" dur="166" decel="50000">
                                          <p:stCondLst>
                                            <p:cond delay="1668"/>
                                          </p:stCondLst>
                                        </p:cTn>
                                        <p:tgtEl>
                                          <p:spTgt spid="24"/>
                                        </p:tgtEl>
                                      </p:cBhvr>
                                      <p:to x="100000" y="100000"/>
                                    </p:animScale>
                                    <p:animScale>
                                      <p:cBhvr>
                                        <p:cTn id="201" dur="26">
                                          <p:stCondLst>
                                            <p:cond delay="1808"/>
                                          </p:stCondLst>
                                        </p:cTn>
                                        <p:tgtEl>
                                          <p:spTgt spid="24"/>
                                        </p:tgtEl>
                                      </p:cBhvr>
                                      <p:to x="100000" y="95000"/>
                                    </p:animScale>
                                    <p:animScale>
                                      <p:cBhvr>
                                        <p:cTn id="202"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16" grpId="0" animBg="1"/>
      <p:bldP spid="19" grpId="0" animBg="1"/>
      <p:bldP spid="20"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6460668"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Visualizations</a:t>
            </a:r>
          </a:p>
        </p:txBody>
      </p:sp>
      <p:pic>
        <p:nvPicPr>
          <p:cNvPr id="11266" name="Picture 2" descr="Project Jupyter | Home">
            <a:extLst>
              <a:ext uri="{FF2B5EF4-FFF2-40B4-BE49-F238E27FC236}">
                <a16:creationId xmlns:a16="http://schemas.microsoft.com/office/drawing/2014/main" id="{82185D94-E180-9FD4-A97B-4B0D3DEF4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01" r="25842"/>
          <a:stretch/>
        </p:blipFill>
        <p:spPr bwMode="auto">
          <a:xfrm>
            <a:off x="11737074" y="496375"/>
            <a:ext cx="2361063" cy="2491057"/>
          </a:xfrm>
          <a:prstGeom prst="rect">
            <a:avLst/>
          </a:prstGeom>
          <a:noFill/>
          <a:extLst>
            <a:ext uri="{909E8E84-426E-40DD-AFC4-6F175D3DCCD1}">
              <a14:hiddenFill xmlns:a14="http://schemas.microsoft.com/office/drawing/2010/main">
                <a:solidFill>
                  <a:srgbClr val="FFFFFF"/>
                </a:solidFill>
              </a14:hiddenFill>
            </a:ext>
          </a:extLst>
        </p:spPr>
      </p:pic>
      <p:sp>
        <p:nvSpPr>
          <p:cNvPr id="3" name="Text 4">
            <a:extLst>
              <a:ext uri="{FF2B5EF4-FFF2-40B4-BE49-F238E27FC236}">
                <a16:creationId xmlns:a16="http://schemas.microsoft.com/office/drawing/2014/main" id="{64CF00B2-8FC7-763B-B27D-A62FBCC7DC8F}"/>
              </a:ext>
            </a:extLst>
          </p:cNvPr>
          <p:cNvSpPr/>
          <p:nvPr/>
        </p:nvSpPr>
        <p:spPr>
          <a:xfrm>
            <a:off x="8662706" y="4556599"/>
            <a:ext cx="5203420" cy="2486166"/>
          </a:xfrm>
          <a:prstGeom prst="rect">
            <a:avLst/>
          </a:prstGeom>
        </p:spPr>
        <p:txBody>
          <a:bodyPr vert="horz" lIns="91440" tIns="45720" rIns="91440" bIns="45720" rtlCol="0">
            <a:normAutofit fontScale="70000" lnSpcReduction="20000"/>
          </a:bodyPr>
          <a:lstStyle/>
          <a:p>
            <a:r>
              <a:rPr lang="en-US" sz="2800" dirty="0">
                <a:latin typeface="Helvetica Neue" panose="02000503000000020004" pitchFamily="2" charset="0"/>
              </a:rPr>
              <a:t>This is the distribution of the next Predicted GPA of all the students in the dataset based on the current GPA. The next GPA is calculated by taking the aggregate of GPA and attendance because GPA is directly correlated to attendance. We have seen that the higher the GPA, higher would be the attendance. </a:t>
            </a:r>
            <a:endParaRPr lang="en-US" sz="2800" dirty="0">
              <a:effectLst/>
            </a:endParaRPr>
          </a:p>
        </p:txBody>
      </p:sp>
      <p:pic>
        <p:nvPicPr>
          <p:cNvPr id="20482" name="Picture 2">
            <a:extLst>
              <a:ext uri="{FF2B5EF4-FFF2-40B4-BE49-F238E27FC236}">
                <a16:creationId xmlns:a16="http://schemas.microsoft.com/office/drawing/2014/main" id="{FDCF3213-70E2-7942-4532-5F99EB8BF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78" y="1987563"/>
            <a:ext cx="5993201" cy="4754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1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6460668"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Visualizations</a:t>
            </a:r>
          </a:p>
        </p:txBody>
      </p:sp>
      <p:pic>
        <p:nvPicPr>
          <p:cNvPr id="11266" name="Picture 2" descr="Project Jupyter | Home">
            <a:extLst>
              <a:ext uri="{FF2B5EF4-FFF2-40B4-BE49-F238E27FC236}">
                <a16:creationId xmlns:a16="http://schemas.microsoft.com/office/drawing/2014/main" id="{82185D94-E180-9FD4-A97B-4B0D3DEF4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01" r="25842"/>
          <a:stretch/>
        </p:blipFill>
        <p:spPr bwMode="auto">
          <a:xfrm>
            <a:off x="11737074" y="496375"/>
            <a:ext cx="2361063" cy="2491057"/>
          </a:xfrm>
          <a:prstGeom prst="rect">
            <a:avLst/>
          </a:prstGeom>
          <a:noFill/>
          <a:extLst>
            <a:ext uri="{909E8E84-426E-40DD-AFC4-6F175D3DCCD1}">
              <a14:hiddenFill xmlns:a14="http://schemas.microsoft.com/office/drawing/2010/main">
                <a:solidFill>
                  <a:srgbClr val="FFFFFF"/>
                </a:solidFill>
              </a14:hiddenFill>
            </a:ext>
          </a:extLst>
        </p:spPr>
      </p:pic>
      <p:sp>
        <p:nvSpPr>
          <p:cNvPr id="3" name="Text 4">
            <a:extLst>
              <a:ext uri="{FF2B5EF4-FFF2-40B4-BE49-F238E27FC236}">
                <a16:creationId xmlns:a16="http://schemas.microsoft.com/office/drawing/2014/main" id="{64CF00B2-8FC7-763B-B27D-A62FBCC7DC8F}"/>
              </a:ext>
            </a:extLst>
          </p:cNvPr>
          <p:cNvSpPr/>
          <p:nvPr/>
        </p:nvSpPr>
        <p:spPr>
          <a:xfrm>
            <a:off x="8744593" y="4925088"/>
            <a:ext cx="5203420" cy="2486166"/>
          </a:xfrm>
          <a:prstGeom prst="rect">
            <a:avLst/>
          </a:prstGeom>
        </p:spPr>
        <p:txBody>
          <a:bodyPr vert="horz" lIns="91440" tIns="45720" rIns="91440" bIns="45720" rtlCol="0">
            <a:normAutofit fontScale="62500" lnSpcReduction="20000"/>
          </a:bodyPr>
          <a:lstStyle/>
          <a:p>
            <a:r>
              <a:rPr lang="en-US" sz="2800" dirty="0">
                <a:latin typeface="Helvetica Neue" panose="02000503000000020004" pitchFamily="2" charset="0"/>
              </a:rPr>
              <a:t>This is the comparison of </a:t>
            </a:r>
            <a:r>
              <a:rPr lang="en-US" sz="2800" dirty="0" err="1">
                <a:latin typeface="Helvetica Neue" panose="02000503000000020004" pitchFamily="2" charset="0"/>
              </a:rPr>
              <a:t>gpa</a:t>
            </a:r>
            <a:r>
              <a:rPr lang="en-US" sz="2800" dirty="0">
                <a:latin typeface="Helvetica Neue" panose="02000503000000020004" pitchFamily="2" charset="0"/>
              </a:rPr>
              <a:t> and next </a:t>
            </a:r>
            <a:r>
              <a:rPr lang="en-US" sz="2800" dirty="0" err="1">
                <a:latin typeface="Helvetica Neue" panose="02000503000000020004" pitchFamily="2" charset="0"/>
              </a:rPr>
              <a:t>gpa</a:t>
            </a:r>
            <a:r>
              <a:rPr lang="en-US" sz="2800" dirty="0">
                <a:latin typeface="Helvetica Neue" panose="02000503000000020004" pitchFamily="2" charset="0"/>
              </a:rPr>
              <a:t> of each of the students in the dataset. There are transitions where a student with more than 3.0 GPA gets a predicted </a:t>
            </a:r>
            <a:r>
              <a:rPr lang="en-US" sz="2800" dirty="0" err="1">
                <a:latin typeface="Helvetica Neue" panose="02000503000000020004" pitchFamily="2" charset="0"/>
              </a:rPr>
              <a:t>nextgpa</a:t>
            </a:r>
            <a:r>
              <a:rPr lang="en-US" sz="2800" dirty="0">
                <a:latin typeface="Helvetica Neue" panose="02000503000000020004" pitchFamily="2" charset="0"/>
              </a:rPr>
              <a:t> of less than 3.0 making that student in the fail status. We have also seen students failing currently and then passing in the next </a:t>
            </a:r>
            <a:r>
              <a:rPr lang="en-US" sz="2800" dirty="0" err="1">
                <a:latin typeface="Helvetica Neue" panose="02000503000000020004" pitchFamily="2" charset="0"/>
              </a:rPr>
              <a:t>gpa</a:t>
            </a:r>
            <a:r>
              <a:rPr lang="en-US" sz="2800" dirty="0">
                <a:latin typeface="Helvetica Neue" panose="02000503000000020004" pitchFamily="2" charset="0"/>
              </a:rPr>
              <a:t>. We think one of the major factors is Engagement because of which we have explained that in our analysis as well</a:t>
            </a:r>
            <a:endParaRPr lang="en-US" sz="2800" dirty="0">
              <a:effectLst/>
            </a:endParaRPr>
          </a:p>
        </p:txBody>
      </p:sp>
      <p:pic>
        <p:nvPicPr>
          <p:cNvPr id="22530" name="Picture 2">
            <a:extLst>
              <a:ext uri="{FF2B5EF4-FFF2-40B4-BE49-F238E27FC236}">
                <a16:creationId xmlns:a16="http://schemas.microsoft.com/office/drawing/2014/main" id="{0096A432-9D2D-09C6-4538-E88CFB045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881" y="1835684"/>
            <a:ext cx="6265319" cy="4941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53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6460668"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Visualizations</a:t>
            </a:r>
          </a:p>
        </p:txBody>
      </p:sp>
      <p:pic>
        <p:nvPicPr>
          <p:cNvPr id="11266" name="Picture 2" descr="Project Jupyter | Home">
            <a:extLst>
              <a:ext uri="{FF2B5EF4-FFF2-40B4-BE49-F238E27FC236}">
                <a16:creationId xmlns:a16="http://schemas.microsoft.com/office/drawing/2014/main" id="{82185D94-E180-9FD4-A97B-4B0D3DEF4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01" r="25842"/>
          <a:stretch/>
        </p:blipFill>
        <p:spPr bwMode="auto">
          <a:xfrm>
            <a:off x="11737074" y="496375"/>
            <a:ext cx="2361063" cy="2491057"/>
          </a:xfrm>
          <a:prstGeom prst="rect">
            <a:avLst/>
          </a:prstGeom>
          <a:noFill/>
          <a:extLst>
            <a:ext uri="{909E8E84-426E-40DD-AFC4-6F175D3DCCD1}">
              <a14:hiddenFill xmlns:a14="http://schemas.microsoft.com/office/drawing/2010/main">
                <a:solidFill>
                  <a:srgbClr val="FFFFFF"/>
                </a:solidFill>
              </a14:hiddenFill>
            </a:ext>
          </a:extLst>
        </p:spPr>
      </p:pic>
      <p:sp>
        <p:nvSpPr>
          <p:cNvPr id="3" name="Text 4">
            <a:extLst>
              <a:ext uri="{FF2B5EF4-FFF2-40B4-BE49-F238E27FC236}">
                <a16:creationId xmlns:a16="http://schemas.microsoft.com/office/drawing/2014/main" id="{64CF00B2-8FC7-763B-B27D-A62FBCC7DC8F}"/>
              </a:ext>
            </a:extLst>
          </p:cNvPr>
          <p:cNvSpPr/>
          <p:nvPr/>
        </p:nvSpPr>
        <p:spPr>
          <a:xfrm>
            <a:off x="8744593" y="4925088"/>
            <a:ext cx="5203420" cy="2486166"/>
          </a:xfrm>
          <a:prstGeom prst="rect">
            <a:avLst/>
          </a:prstGeom>
        </p:spPr>
        <p:txBody>
          <a:bodyPr vert="horz" lIns="91440" tIns="45720" rIns="91440" bIns="45720" rtlCol="0">
            <a:normAutofit/>
          </a:bodyPr>
          <a:lstStyle/>
          <a:p>
            <a:r>
              <a:rPr lang="en-US" sz="2800" dirty="0">
                <a:latin typeface="Helvetica Neue" panose="02000503000000020004" pitchFamily="2" charset="0"/>
              </a:rPr>
              <a:t>This is the new pass or fail sections after putting in the engagement metrics that changes our output analysis.</a:t>
            </a:r>
            <a:endParaRPr lang="en-US" sz="2800" dirty="0">
              <a:effectLst/>
            </a:endParaRPr>
          </a:p>
        </p:txBody>
      </p:sp>
      <p:pic>
        <p:nvPicPr>
          <p:cNvPr id="24578" name="Picture 2">
            <a:extLst>
              <a:ext uri="{FF2B5EF4-FFF2-40B4-BE49-F238E27FC236}">
                <a16:creationId xmlns:a16="http://schemas.microsoft.com/office/drawing/2014/main" id="{1A29E58B-EC39-6173-3D47-A0CA5EBCB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63" y="1741903"/>
            <a:ext cx="6858000" cy="496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60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1" y="496375"/>
            <a:ext cx="6460668"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Visualizations</a:t>
            </a:r>
          </a:p>
        </p:txBody>
      </p:sp>
      <p:pic>
        <p:nvPicPr>
          <p:cNvPr id="11266" name="Picture 2" descr="Project Jupyter | Home">
            <a:extLst>
              <a:ext uri="{FF2B5EF4-FFF2-40B4-BE49-F238E27FC236}">
                <a16:creationId xmlns:a16="http://schemas.microsoft.com/office/drawing/2014/main" id="{82185D94-E180-9FD4-A97B-4B0D3DEF4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01" r="25842"/>
          <a:stretch/>
        </p:blipFill>
        <p:spPr bwMode="auto">
          <a:xfrm>
            <a:off x="11737074" y="496375"/>
            <a:ext cx="2361063" cy="2491057"/>
          </a:xfrm>
          <a:prstGeom prst="rect">
            <a:avLst/>
          </a:prstGeom>
          <a:noFill/>
          <a:extLst>
            <a:ext uri="{909E8E84-426E-40DD-AFC4-6F175D3DCCD1}">
              <a14:hiddenFill xmlns:a14="http://schemas.microsoft.com/office/drawing/2010/main">
                <a:solidFill>
                  <a:srgbClr val="FFFFFF"/>
                </a:solidFill>
              </a14:hiddenFill>
            </a:ext>
          </a:extLst>
        </p:spPr>
      </p:pic>
      <p:sp>
        <p:nvSpPr>
          <p:cNvPr id="3" name="Text 4">
            <a:extLst>
              <a:ext uri="{FF2B5EF4-FFF2-40B4-BE49-F238E27FC236}">
                <a16:creationId xmlns:a16="http://schemas.microsoft.com/office/drawing/2014/main" id="{64CF00B2-8FC7-763B-B27D-A62FBCC7DC8F}"/>
              </a:ext>
            </a:extLst>
          </p:cNvPr>
          <p:cNvSpPr/>
          <p:nvPr/>
        </p:nvSpPr>
        <p:spPr>
          <a:xfrm>
            <a:off x="8744593" y="4925088"/>
            <a:ext cx="5203420" cy="2486166"/>
          </a:xfrm>
          <a:prstGeom prst="rect">
            <a:avLst/>
          </a:prstGeom>
        </p:spPr>
        <p:txBody>
          <a:bodyPr vert="horz" lIns="91440" tIns="45720" rIns="91440" bIns="45720" rtlCol="0">
            <a:normAutofit fontScale="92500" lnSpcReduction="20000"/>
          </a:bodyPr>
          <a:lstStyle/>
          <a:p>
            <a:r>
              <a:rPr lang="en-US" sz="2800" dirty="0">
                <a:latin typeface="Helvetica Neue" panose="02000503000000020004" pitchFamily="2" charset="0"/>
              </a:rPr>
              <a:t>These are 4 categories ranging from 0 to 4 - No Engagement to Extreme Engagement. We have seen that students with extreme engagement tend to hamper their GPA scores as compared to the ones with no or low engagement.</a:t>
            </a:r>
            <a:endParaRPr lang="en-US" sz="2800" dirty="0">
              <a:effectLst/>
            </a:endParaRPr>
          </a:p>
        </p:txBody>
      </p:sp>
      <p:pic>
        <p:nvPicPr>
          <p:cNvPr id="26626" name="Picture 2">
            <a:extLst>
              <a:ext uri="{FF2B5EF4-FFF2-40B4-BE49-F238E27FC236}">
                <a16:creationId xmlns:a16="http://schemas.microsoft.com/office/drawing/2014/main" id="{C4646CE9-1585-D830-536F-1ACF00865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98" y="1741903"/>
            <a:ext cx="6110217" cy="4809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DDB1CE82-F02C-9934-F7BE-62BAE7F27E7C}"/>
              </a:ext>
            </a:extLst>
          </p:cNvPr>
          <p:cNvSpPr/>
          <p:nvPr/>
        </p:nvSpPr>
        <p:spPr>
          <a:xfrm>
            <a:off x="770453" y="729972"/>
            <a:ext cx="5136356" cy="641985"/>
          </a:xfrm>
          <a:prstGeom prst="rect">
            <a:avLst/>
          </a:prstGeom>
          <a:noFill/>
          <a:ln/>
        </p:spPr>
        <p:txBody>
          <a:bodyPr wrap="none" rtlCol="0" anchor="t"/>
          <a:lstStyle/>
          <a:p>
            <a:pPr marL="0" indent="0">
              <a:lnSpc>
                <a:spcPts val="5056"/>
              </a:lnSpc>
              <a:buNone/>
            </a:pPr>
            <a:r>
              <a:rPr lang="en-US" sz="4044" b="1" kern="0" spc="-121" dirty="0">
                <a:solidFill>
                  <a:srgbClr val="000000"/>
                </a:solidFill>
                <a:latin typeface="Inter" pitchFamily="34" charset="0"/>
                <a:ea typeface="Inter" pitchFamily="34" charset="-122"/>
                <a:cs typeface="Inter" pitchFamily="34" charset="-120"/>
              </a:rPr>
              <a:t>Conclusions</a:t>
            </a:r>
            <a:endParaRPr lang="en-US" sz="4044" dirty="0"/>
          </a:p>
        </p:txBody>
      </p:sp>
      <p:sp>
        <p:nvSpPr>
          <p:cNvPr id="4" name="Text 4">
            <a:extLst>
              <a:ext uri="{FF2B5EF4-FFF2-40B4-BE49-F238E27FC236}">
                <a16:creationId xmlns:a16="http://schemas.microsoft.com/office/drawing/2014/main" id="{1615D444-A14B-7D5B-6BF4-611B8645E996}"/>
              </a:ext>
            </a:extLst>
          </p:cNvPr>
          <p:cNvSpPr/>
          <p:nvPr/>
        </p:nvSpPr>
        <p:spPr>
          <a:xfrm>
            <a:off x="828890" y="2047812"/>
            <a:ext cx="12442610" cy="53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US" sz="2000" b="1" dirty="0"/>
              <a:t>Correlation between GPA and Attendance: </a:t>
            </a:r>
            <a:r>
              <a:rPr lang="en-US" sz="2000" dirty="0"/>
              <a:t>Our analysis reveals a strong correlation between GPA and attendance, indicating that students with higher attendance tend to have higher GPAs. This underscores the importance of regular attendance in academic success.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Impact of Attendance on Next GPA: </a:t>
            </a:r>
            <a:r>
              <a:rPr lang="en-US" sz="2000" dirty="0"/>
              <a:t>We observed that the next GPA can vary based on attendance records. Students who maintain consistent attendance may see marginal improvements in their next GPA, while those with irregular attendance may experience fluctuations, leading to lower or higher next GPAs.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Influence of Engagement Metrics on GPA: </a:t>
            </a:r>
            <a:r>
              <a:rPr lang="en-US" sz="2000" dirty="0"/>
              <a:t>Engagement metrics, such as involvement in extracurricular activities and research interests, also play a significant role in determining GPA outcomes. Interestingly, students who are highly engaged in these activities may experience slight decreases in their next GPA, highlighting the potential trade-off between academic and extracurricular pursuits.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GPA Stability and Engagement Levels: </a:t>
            </a:r>
            <a:r>
              <a:rPr lang="en-US" sz="2000" dirty="0"/>
              <a:t>Students with low engagement metrics (e.g., engagement level of 0) tend to exhibit more stable GPA trends, with minimal fluctuations in their next GPA. However, some students with relatively high GPAs (&gt; 3) may experience unexpected declines in their next GPA, particularly when their engagement metrics are moderate (e.g., engagement level of 2).</a:t>
            </a:r>
          </a:p>
        </p:txBody>
      </p:sp>
    </p:spTree>
    <p:extLst>
      <p:ext uri="{BB962C8B-B14F-4D97-AF65-F5344CB8AC3E}">
        <p14:creationId xmlns:p14="http://schemas.microsoft.com/office/powerpoint/2010/main" val="72153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DDB1CE82-F02C-9934-F7BE-62BAE7F27E7C}"/>
              </a:ext>
            </a:extLst>
          </p:cNvPr>
          <p:cNvSpPr/>
          <p:nvPr/>
        </p:nvSpPr>
        <p:spPr>
          <a:xfrm>
            <a:off x="770453" y="729972"/>
            <a:ext cx="5136356" cy="641985"/>
          </a:xfrm>
          <a:prstGeom prst="rect">
            <a:avLst/>
          </a:prstGeom>
          <a:noFill/>
          <a:ln/>
        </p:spPr>
        <p:txBody>
          <a:bodyPr wrap="none" rtlCol="0" anchor="t"/>
          <a:lstStyle/>
          <a:p>
            <a:pPr>
              <a:lnSpc>
                <a:spcPts val="5056"/>
              </a:lnSpc>
            </a:pPr>
            <a:r>
              <a:rPr lang="en-US" sz="4044" b="1" kern="0" spc="-121" dirty="0">
                <a:solidFill>
                  <a:srgbClr val="000000"/>
                </a:solidFill>
                <a:latin typeface="Inter" pitchFamily="34" charset="0"/>
                <a:ea typeface="Inter" pitchFamily="34" charset="-122"/>
                <a:cs typeface="Inter" pitchFamily="34" charset="-120"/>
              </a:rPr>
              <a:t>Improving Student Success:</a:t>
            </a:r>
          </a:p>
        </p:txBody>
      </p:sp>
      <p:sp>
        <p:nvSpPr>
          <p:cNvPr id="4" name="Text 4">
            <a:extLst>
              <a:ext uri="{FF2B5EF4-FFF2-40B4-BE49-F238E27FC236}">
                <a16:creationId xmlns:a16="http://schemas.microsoft.com/office/drawing/2014/main" id="{1615D444-A14B-7D5B-6BF4-611B8645E996}"/>
              </a:ext>
            </a:extLst>
          </p:cNvPr>
          <p:cNvSpPr/>
          <p:nvPr/>
        </p:nvSpPr>
        <p:spPr>
          <a:xfrm>
            <a:off x="828890" y="2047812"/>
            <a:ext cx="12442610" cy="5305488"/>
          </a:xfrm>
          <a:prstGeom prst="rect">
            <a:avLst/>
          </a:prstGeom>
        </p:spPr>
        <p:txBody>
          <a:bodyPr vert="horz" lIns="91440" tIns="45720" rIns="91440" bIns="45720" rtlCol="0">
            <a:normAutofit/>
          </a:bodyPr>
          <a:lstStyle/>
          <a:p>
            <a:r>
              <a:rPr lang="en-US" sz="2000" dirty="0"/>
              <a:t>In light of our findings, universities can implement strategies to enhance student success:</a:t>
            </a:r>
          </a:p>
          <a:p>
            <a:endParaRPr lang="en-US" sz="2000" dirty="0"/>
          </a:p>
          <a:p>
            <a:pPr marL="285750" indent="-285750">
              <a:buFont typeface="Arial" panose="020B0604020202020204" pitchFamily="34" charset="0"/>
              <a:buChar char="•"/>
            </a:pPr>
            <a:r>
              <a:rPr lang="en-US" sz="2000" b="1" dirty="0"/>
              <a:t>Implement Attendance Monitoring Systems: </a:t>
            </a:r>
            <a:r>
              <a:rPr lang="en-US" sz="2000" dirty="0"/>
              <a:t>Universities can deploy automated attendance tracking systems to encourage and monitor student attendance, thereby promoting academic accountability and improving GPA outcomes.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Enhance Engagement Opportunities: </a:t>
            </a:r>
            <a:r>
              <a:rPr lang="en-US" sz="2000" dirty="0"/>
              <a:t>Universities should offer diverse extracurricular activities and research opportunities to foster student engagement. However, it's essential to strike a balance between academic and non-academic pursuits to ensure that student engagement positively impacts GPA outcomes.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Provide Academic Support Services: </a:t>
            </a:r>
            <a:r>
              <a:rPr lang="en-US" sz="2000" dirty="0"/>
              <a:t>Offering academic support services such as tutoring, mentoring, and counseling can help students manage academic challenges and maintain satisfactory GPA levels.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Foster a Culture of Continuous Improvement: </a:t>
            </a:r>
            <a:r>
              <a:rPr lang="en-US" sz="2000" dirty="0"/>
              <a:t>Universities should promote a culture of continuous improvement by regularly evaluating and refining existing programs and services based on student feedback and performance data.</a:t>
            </a:r>
          </a:p>
        </p:txBody>
      </p:sp>
    </p:spTree>
    <p:extLst>
      <p:ext uri="{BB962C8B-B14F-4D97-AF65-F5344CB8AC3E}">
        <p14:creationId xmlns:p14="http://schemas.microsoft.com/office/powerpoint/2010/main" val="274144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2"/>
          <p:cNvSpPr/>
          <p:nvPr/>
        </p:nvSpPr>
        <p:spPr>
          <a:xfrm>
            <a:off x="1005838" y="5519765"/>
            <a:ext cx="12622532" cy="1440394"/>
          </a:xfrm>
          <a:prstGeom prst="rect">
            <a:avLst/>
          </a:prstGeom>
        </p:spPr>
        <p:txBody>
          <a:bodyPr vert="horz" wrap="square" lIns="91440" tIns="45720" rIns="91440" bIns="45720" rtlCol="0" anchor="b">
            <a:normAutofit/>
          </a:bodyPr>
          <a:lstStyle/>
          <a:p>
            <a:pPr marL="0" indent="0">
              <a:lnSpc>
                <a:spcPct val="90000"/>
              </a:lnSpc>
              <a:spcBef>
                <a:spcPct val="0"/>
              </a:spcBef>
              <a:spcAft>
                <a:spcPts val="600"/>
              </a:spcAft>
            </a:pPr>
            <a:r>
              <a:rPr lang="en-US" sz="8600" b="1" spc="-131" dirty="0">
                <a:solidFill>
                  <a:schemeClr val="bg1"/>
                </a:solidFill>
                <a:latin typeface="+mj-lt"/>
                <a:ea typeface="+mj-ea"/>
                <a:cs typeface="+mj-cs"/>
              </a:rPr>
              <a:t>Thank you</a:t>
            </a:r>
            <a:endParaRPr lang="en-US" sz="8600" dirty="0">
              <a:solidFill>
                <a:schemeClr val="bg1"/>
              </a:solidFill>
              <a:latin typeface="+mj-lt"/>
              <a:ea typeface="+mj-ea"/>
              <a:cs typeface="+mj-cs"/>
            </a:endParaRPr>
          </a:p>
        </p:txBody>
      </p:sp>
      <p:pic>
        <p:nvPicPr>
          <p:cNvPr id="4" name="Image 0" descr="preencoded.png"/>
          <p:cNvPicPr>
            <a:picLocks noChangeAspect="1"/>
          </p:cNvPicPr>
          <p:nvPr/>
        </p:nvPicPr>
        <p:blipFill rotWithShape="1">
          <a:blip r:embed="rId3"/>
          <a:srcRect r="36666" b="-1"/>
          <a:stretch/>
        </p:blipFill>
        <p:spPr>
          <a:xfrm>
            <a:off x="20" y="10"/>
            <a:ext cx="14630380" cy="438911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6"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 y="1029132"/>
            <a:ext cx="14629748" cy="3419971"/>
            <a:chOff x="476" y="-3923157"/>
            <a:chExt cx="10667524" cy="2493729"/>
          </a:xfrm>
        </p:grpSpPr>
        <p:sp>
          <p:nvSpPr>
            <p:cNvPr id="17"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11979"/>
            <a:ext cx="14630400" cy="8229600"/>
          </a:xfrm>
          <a:prstGeom prst="rect">
            <a:avLst/>
          </a:prstGeom>
          <a:solidFill>
            <a:srgbClr val="FFFFFF"/>
          </a:solidFill>
          <a:ln/>
        </p:spPr>
        <p:txBody>
          <a:bodyPr/>
          <a:lstStyle/>
          <a:p>
            <a:endParaRPr lang="en-US" sz="2400" dirty="0"/>
          </a:p>
        </p:txBody>
      </p:sp>
      <p:pic>
        <p:nvPicPr>
          <p:cNvPr id="4" name="Image 0" descr="preencoded.png"/>
          <p:cNvPicPr>
            <a:picLocks noChangeAspect="1"/>
          </p:cNvPicPr>
          <p:nvPr/>
        </p:nvPicPr>
        <p:blipFill>
          <a:blip r:embed="rId3"/>
          <a:stretch>
            <a:fillRect/>
          </a:stretch>
        </p:blipFill>
        <p:spPr>
          <a:xfrm>
            <a:off x="0" y="0"/>
            <a:ext cx="14630400" cy="2150269"/>
          </a:xfrm>
          <a:prstGeom prst="rect">
            <a:avLst/>
          </a:prstGeom>
        </p:spPr>
      </p:pic>
      <p:sp>
        <p:nvSpPr>
          <p:cNvPr id="5" name="Text 2"/>
          <p:cNvSpPr/>
          <p:nvPr/>
        </p:nvSpPr>
        <p:spPr>
          <a:xfrm>
            <a:off x="3229570" y="2624137"/>
            <a:ext cx="4300538" cy="537567"/>
          </a:xfrm>
          <a:prstGeom prst="rect">
            <a:avLst/>
          </a:prstGeom>
          <a:noFill/>
          <a:ln/>
        </p:spPr>
        <p:txBody>
          <a:bodyPr wrap="none" rtlCol="0" anchor="t"/>
          <a:lstStyle/>
          <a:p>
            <a:pPr marL="0" indent="0">
              <a:lnSpc>
                <a:spcPts val="4233"/>
              </a:lnSpc>
              <a:buNone/>
            </a:pPr>
            <a:r>
              <a:rPr lang="en-US" sz="3386" b="1" kern="0" spc="-102" dirty="0">
                <a:solidFill>
                  <a:srgbClr val="000000"/>
                </a:solidFill>
                <a:latin typeface="Inter" pitchFamily="34" charset="0"/>
                <a:ea typeface="Inter" pitchFamily="34" charset="-122"/>
                <a:cs typeface="Inter" pitchFamily="34" charset="-120"/>
              </a:rPr>
              <a:t>Project Goals</a:t>
            </a:r>
            <a:endParaRPr lang="en-US" sz="3386" dirty="0"/>
          </a:p>
        </p:txBody>
      </p:sp>
      <p:sp>
        <p:nvSpPr>
          <p:cNvPr id="7" name="Shape 4"/>
          <p:cNvSpPr/>
          <p:nvPr/>
        </p:nvSpPr>
        <p:spPr>
          <a:xfrm>
            <a:off x="3470373" y="3579376"/>
            <a:ext cx="78643" cy="4491243"/>
          </a:xfrm>
          <a:prstGeom prst="roundRect">
            <a:avLst>
              <a:gd name="adj" fmla="val 225755"/>
            </a:avLst>
          </a:prstGeom>
          <a:solidFill>
            <a:srgbClr val="C0C1D7"/>
          </a:solidFill>
          <a:ln/>
        </p:spPr>
        <p:txBody>
          <a:bodyPr/>
          <a:lstStyle/>
          <a:p>
            <a:endParaRPr lang="en-US"/>
          </a:p>
        </p:txBody>
      </p:sp>
      <p:sp>
        <p:nvSpPr>
          <p:cNvPr id="8" name="Shape 5"/>
          <p:cNvSpPr/>
          <p:nvPr/>
        </p:nvSpPr>
        <p:spPr>
          <a:xfrm>
            <a:off x="3681055" y="3936841"/>
            <a:ext cx="601980" cy="34290"/>
          </a:xfrm>
          <a:prstGeom prst="roundRect">
            <a:avLst>
              <a:gd name="adj" fmla="val 225755"/>
            </a:avLst>
          </a:prstGeom>
          <a:solidFill>
            <a:srgbClr val="C0C1D7"/>
          </a:solidFill>
          <a:ln/>
        </p:spPr>
        <p:txBody>
          <a:bodyPr/>
          <a:lstStyle/>
          <a:p>
            <a:endParaRPr lang="en-US"/>
          </a:p>
        </p:txBody>
      </p:sp>
      <p:sp>
        <p:nvSpPr>
          <p:cNvPr id="9" name="Shape 6"/>
          <p:cNvSpPr/>
          <p:nvPr/>
        </p:nvSpPr>
        <p:spPr>
          <a:xfrm>
            <a:off x="3294102" y="3811429"/>
            <a:ext cx="386953" cy="386953"/>
          </a:xfrm>
          <a:prstGeom prst="roundRect">
            <a:avLst>
              <a:gd name="adj" fmla="val 20005"/>
            </a:avLst>
          </a:prstGeom>
          <a:solidFill>
            <a:srgbClr val="DADBF1"/>
          </a:solidFill>
          <a:ln w="7620">
            <a:solidFill>
              <a:srgbClr val="C0C1D7"/>
            </a:solidFill>
            <a:prstDash val="solid"/>
          </a:ln>
        </p:spPr>
        <p:txBody>
          <a:bodyPr/>
          <a:lstStyle/>
          <a:p>
            <a:endParaRPr lang="en-US"/>
          </a:p>
        </p:txBody>
      </p:sp>
      <p:sp>
        <p:nvSpPr>
          <p:cNvPr id="10" name="Text 7"/>
          <p:cNvSpPr/>
          <p:nvPr/>
        </p:nvSpPr>
        <p:spPr>
          <a:xfrm>
            <a:off x="3426143" y="3792895"/>
            <a:ext cx="122873" cy="322421"/>
          </a:xfrm>
          <a:prstGeom prst="rect">
            <a:avLst/>
          </a:prstGeom>
          <a:noFill/>
          <a:ln/>
        </p:spPr>
        <p:txBody>
          <a:bodyPr wrap="none" rtlCol="0" anchor="t"/>
          <a:lstStyle/>
          <a:p>
            <a:pPr marL="0" indent="0" algn="ctr">
              <a:lnSpc>
                <a:spcPts val="2540"/>
              </a:lnSpc>
              <a:buNone/>
            </a:pPr>
            <a:r>
              <a:rPr lang="en-US" sz="2032" b="1" kern="0" spc="-27" dirty="0">
                <a:solidFill>
                  <a:srgbClr val="272525"/>
                </a:solidFill>
                <a:latin typeface="Inter" pitchFamily="34" charset="0"/>
                <a:ea typeface="Inter" pitchFamily="34" charset="-122"/>
                <a:cs typeface="Inter" pitchFamily="34" charset="-120"/>
              </a:rPr>
              <a:t>1</a:t>
            </a:r>
            <a:endParaRPr lang="en-US" sz="2032" dirty="0"/>
          </a:p>
        </p:txBody>
      </p:sp>
      <p:sp>
        <p:nvSpPr>
          <p:cNvPr id="11" name="Text 8"/>
          <p:cNvSpPr/>
          <p:nvPr/>
        </p:nvSpPr>
        <p:spPr>
          <a:xfrm>
            <a:off x="4415074" y="3719671"/>
            <a:ext cx="6187361" cy="485418"/>
          </a:xfrm>
          <a:prstGeom prst="rect">
            <a:avLst/>
          </a:prstGeom>
          <a:noFill/>
          <a:ln/>
        </p:spPr>
        <p:txBody>
          <a:bodyPr wrap="none" rtlCol="0" anchor="t"/>
          <a:lstStyle/>
          <a:p>
            <a:pPr algn="l"/>
            <a:r>
              <a:rPr lang="en-US" sz="2400" b="1" kern="0" spc="-51" dirty="0">
                <a:solidFill>
                  <a:srgbClr val="272525"/>
                </a:solidFill>
                <a:latin typeface="Inter" pitchFamily="34" charset="0"/>
                <a:ea typeface="Inter" pitchFamily="34" charset="-122"/>
              </a:rPr>
              <a:t>Analyze student performance, attendance, and engagement metrics.</a:t>
            </a:r>
          </a:p>
        </p:txBody>
      </p:sp>
      <p:sp>
        <p:nvSpPr>
          <p:cNvPr id="13" name="Shape 10"/>
          <p:cNvSpPr/>
          <p:nvPr/>
        </p:nvSpPr>
        <p:spPr>
          <a:xfrm>
            <a:off x="3681055" y="5099725"/>
            <a:ext cx="601980" cy="34290"/>
          </a:xfrm>
          <a:prstGeom prst="roundRect">
            <a:avLst>
              <a:gd name="adj" fmla="val 225755"/>
            </a:avLst>
          </a:prstGeom>
          <a:solidFill>
            <a:srgbClr val="C0C1D7"/>
          </a:solidFill>
          <a:ln/>
        </p:spPr>
        <p:txBody>
          <a:bodyPr/>
          <a:lstStyle/>
          <a:p>
            <a:endParaRPr lang="en-US"/>
          </a:p>
        </p:txBody>
      </p:sp>
      <p:sp>
        <p:nvSpPr>
          <p:cNvPr id="14" name="Shape 11"/>
          <p:cNvSpPr/>
          <p:nvPr/>
        </p:nvSpPr>
        <p:spPr>
          <a:xfrm>
            <a:off x="3294102" y="4974312"/>
            <a:ext cx="386953" cy="386953"/>
          </a:xfrm>
          <a:prstGeom prst="roundRect">
            <a:avLst>
              <a:gd name="adj" fmla="val 20005"/>
            </a:avLst>
          </a:prstGeom>
          <a:solidFill>
            <a:srgbClr val="DADBF1"/>
          </a:solidFill>
          <a:ln w="7620">
            <a:solidFill>
              <a:srgbClr val="C0C1D7"/>
            </a:solidFill>
            <a:prstDash val="solid"/>
          </a:ln>
        </p:spPr>
        <p:txBody>
          <a:bodyPr/>
          <a:lstStyle/>
          <a:p>
            <a:endParaRPr lang="en-US"/>
          </a:p>
        </p:txBody>
      </p:sp>
      <p:sp>
        <p:nvSpPr>
          <p:cNvPr id="15" name="Text 12"/>
          <p:cNvSpPr/>
          <p:nvPr/>
        </p:nvSpPr>
        <p:spPr>
          <a:xfrm>
            <a:off x="3407926" y="4955778"/>
            <a:ext cx="159187" cy="322421"/>
          </a:xfrm>
          <a:prstGeom prst="rect">
            <a:avLst/>
          </a:prstGeom>
          <a:noFill/>
          <a:ln/>
        </p:spPr>
        <p:txBody>
          <a:bodyPr wrap="none" rtlCol="0" anchor="t"/>
          <a:lstStyle/>
          <a:p>
            <a:pPr marL="0" indent="0" algn="ctr">
              <a:lnSpc>
                <a:spcPts val="2540"/>
              </a:lnSpc>
              <a:buNone/>
            </a:pPr>
            <a:r>
              <a:rPr lang="en-US" sz="2032" b="1" kern="0" spc="-27" dirty="0">
                <a:solidFill>
                  <a:srgbClr val="272525"/>
                </a:solidFill>
                <a:latin typeface="Inter" pitchFamily="34" charset="0"/>
                <a:ea typeface="Inter" pitchFamily="34" charset="-122"/>
                <a:cs typeface="Inter" pitchFamily="34" charset="-120"/>
              </a:rPr>
              <a:t>2</a:t>
            </a:r>
            <a:endParaRPr lang="en-US" sz="2032" dirty="0"/>
          </a:p>
        </p:txBody>
      </p:sp>
      <p:sp>
        <p:nvSpPr>
          <p:cNvPr id="16" name="Text 13"/>
          <p:cNvSpPr/>
          <p:nvPr/>
        </p:nvSpPr>
        <p:spPr>
          <a:xfrm>
            <a:off x="4433649" y="4906645"/>
            <a:ext cx="5704761" cy="553998"/>
          </a:xfrm>
          <a:prstGeom prst="rect">
            <a:avLst/>
          </a:prstGeom>
          <a:noFill/>
          <a:ln/>
        </p:spPr>
        <p:txBody>
          <a:bodyPr wrap="none" rtlCol="0" anchor="t"/>
          <a:lstStyle/>
          <a:p>
            <a:pPr algn="l"/>
            <a:r>
              <a:rPr lang="en-US" sz="2400" b="1" kern="0" spc="-51" dirty="0">
                <a:solidFill>
                  <a:srgbClr val="272525"/>
                </a:solidFill>
                <a:latin typeface="Inter" pitchFamily="34" charset="0"/>
                <a:ea typeface="Inter" pitchFamily="34" charset="-122"/>
              </a:rPr>
              <a:t>Identify patterns, trends, and predictors of academic success.</a:t>
            </a:r>
          </a:p>
        </p:txBody>
      </p:sp>
      <p:sp>
        <p:nvSpPr>
          <p:cNvPr id="18" name="Shape 15"/>
          <p:cNvSpPr/>
          <p:nvPr/>
        </p:nvSpPr>
        <p:spPr>
          <a:xfrm>
            <a:off x="3681055" y="6262608"/>
            <a:ext cx="601980" cy="34290"/>
          </a:xfrm>
          <a:prstGeom prst="roundRect">
            <a:avLst>
              <a:gd name="adj" fmla="val 225755"/>
            </a:avLst>
          </a:prstGeom>
          <a:solidFill>
            <a:srgbClr val="C0C1D7"/>
          </a:solidFill>
          <a:ln/>
        </p:spPr>
        <p:txBody>
          <a:bodyPr/>
          <a:lstStyle/>
          <a:p>
            <a:endParaRPr lang="en-US"/>
          </a:p>
        </p:txBody>
      </p:sp>
      <p:sp>
        <p:nvSpPr>
          <p:cNvPr id="19" name="Shape 16"/>
          <p:cNvSpPr/>
          <p:nvPr/>
        </p:nvSpPr>
        <p:spPr>
          <a:xfrm>
            <a:off x="3294102" y="6137196"/>
            <a:ext cx="386953" cy="386953"/>
          </a:xfrm>
          <a:prstGeom prst="roundRect">
            <a:avLst>
              <a:gd name="adj" fmla="val 20005"/>
            </a:avLst>
          </a:prstGeom>
          <a:solidFill>
            <a:srgbClr val="DADBF1"/>
          </a:solidFill>
          <a:ln w="7620">
            <a:solidFill>
              <a:srgbClr val="C0C1D7"/>
            </a:solidFill>
            <a:prstDash val="solid"/>
          </a:ln>
        </p:spPr>
        <p:txBody>
          <a:bodyPr/>
          <a:lstStyle/>
          <a:p>
            <a:endParaRPr lang="en-US"/>
          </a:p>
        </p:txBody>
      </p:sp>
      <p:sp>
        <p:nvSpPr>
          <p:cNvPr id="20" name="Text 17"/>
          <p:cNvSpPr/>
          <p:nvPr/>
        </p:nvSpPr>
        <p:spPr>
          <a:xfrm>
            <a:off x="3404116" y="6118662"/>
            <a:ext cx="166807" cy="322421"/>
          </a:xfrm>
          <a:prstGeom prst="rect">
            <a:avLst/>
          </a:prstGeom>
          <a:noFill/>
          <a:ln/>
        </p:spPr>
        <p:txBody>
          <a:bodyPr wrap="none" rtlCol="0" anchor="t"/>
          <a:lstStyle/>
          <a:p>
            <a:pPr marL="0" indent="0" algn="ctr">
              <a:lnSpc>
                <a:spcPts val="2540"/>
              </a:lnSpc>
              <a:buNone/>
            </a:pPr>
            <a:r>
              <a:rPr lang="en-US" sz="2032" b="1" kern="0" spc="-27" dirty="0">
                <a:solidFill>
                  <a:srgbClr val="272525"/>
                </a:solidFill>
                <a:latin typeface="Inter" pitchFamily="34" charset="0"/>
                <a:ea typeface="Inter" pitchFamily="34" charset="-122"/>
                <a:cs typeface="Inter" pitchFamily="34" charset="-120"/>
              </a:rPr>
              <a:t>3</a:t>
            </a:r>
            <a:endParaRPr lang="en-US" sz="2032" dirty="0"/>
          </a:p>
        </p:txBody>
      </p:sp>
      <p:sp>
        <p:nvSpPr>
          <p:cNvPr id="21" name="Text 18"/>
          <p:cNvSpPr/>
          <p:nvPr/>
        </p:nvSpPr>
        <p:spPr>
          <a:xfrm>
            <a:off x="4433649" y="5886877"/>
            <a:ext cx="9400461" cy="820042"/>
          </a:xfrm>
          <a:prstGeom prst="rect">
            <a:avLst/>
          </a:prstGeom>
          <a:noFill/>
          <a:ln/>
        </p:spPr>
        <p:txBody>
          <a:bodyPr wrap="none" rtlCol="0" anchor="t"/>
          <a:lstStyle/>
          <a:p>
            <a:pPr algn="l"/>
            <a:r>
              <a:rPr lang="en-US" sz="2400" b="1" kern="0" spc="-51" dirty="0">
                <a:solidFill>
                  <a:srgbClr val="272525"/>
                </a:solidFill>
                <a:latin typeface="Inter" pitchFamily="34" charset="0"/>
                <a:ea typeface="Inter" pitchFamily="34" charset="-122"/>
              </a:rPr>
              <a:t>Provide actionable insights for educators to tailor interventions and support </a:t>
            </a:r>
          </a:p>
          <a:p>
            <a:pPr algn="l"/>
            <a:r>
              <a:rPr lang="en-US" sz="2400" b="1" kern="0" spc="-51" dirty="0">
                <a:solidFill>
                  <a:srgbClr val="272525"/>
                </a:solidFill>
                <a:latin typeface="Inter" pitchFamily="34" charset="0"/>
                <a:ea typeface="Inter" pitchFamily="34" charset="-122"/>
              </a:rPr>
              <a:t>strategies.</a:t>
            </a:r>
          </a:p>
        </p:txBody>
      </p:sp>
      <p:sp>
        <p:nvSpPr>
          <p:cNvPr id="24" name="Shape 16">
            <a:extLst>
              <a:ext uri="{FF2B5EF4-FFF2-40B4-BE49-F238E27FC236}">
                <a16:creationId xmlns:a16="http://schemas.microsoft.com/office/drawing/2014/main" id="{9A2F7D23-8C1F-7CCF-DCF7-9669EC1AEA0A}"/>
              </a:ext>
            </a:extLst>
          </p:cNvPr>
          <p:cNvSpPr/>
          <p:nvPr/>
        </p:nvSpPr>
        <p:spPr>
          <a:xfrm>
            <a:off x="3294102" y="7321728"/>
            <a:ext cx="386953" cy="386953"/>
          </a:xfrm>
          <a:prstGeom prst="roundRect">
            <a:avLst>
              <a:gd name="adj" fmla="val 20005"/>
            </a:avLst>
          </a:prstGeom>
          <a:solidFill>
            <a:srgbClr val="DADBF1"/>
          </a:solidFill>
          <a:ln w="7620">
            <a:solidFill>
              <a:srgbClr val="C0C1D7"/>
            </a:solidFill>
            <a:prstDash val="solid"/>
          </a:ln>
        </p:spPr>
        <p:txBody>
          <a:bodyPr/>
          <a:lstStyle/>
          <a:p>
            <a:endParaRPr lang="en-US"/>
          </a:p>
        </p:txBody>
      </p:sp>
      <p:sp>
        <p:nvSpPr>
          <p:cNvPr id="27" name="Text 17">
            <a:extLst>
              <a:ext uri="{FF2B5EF4-FFF2-40B4-BE49-F238E27FC236}">
                <a16:creationId xmlns:a16="http://schemas.microsoft.com/office/drawing/2014/main" id="{302FAFF7-D74D-84F4-C49A-B1BE66EEF8B7}"/>
              </a:ext>
            </a:extLst>
          </p:cNvPr>
          <p:cNvSpPr/>
          <p:nvPr/>
        </p:nvSpPr>
        <p:spPr>
          <a:xfrm>
            <a:off x="3404116" y="7303194"/>
            <a:ext cx="166807" cy="322421"/>
          </a:xfrm>
          <a:prstGeom prst="rect">
            <a:avLst/>
          </a:prstGeom>
          <a:noFill/>
          <a:ln/>
        </p:spPr>
        <p:txBody>
          <a:bodyPr wrap="none" rtlCol="0" anchor="t"/>
          <a:lstStyle/>
          <a:p>
            <a:pPr marL="0" indent="0" algn="ctr">
              <a:lnSpc>
                <a:spcPts val="2540"/>
              </a:lnSpc>
              <a:buNone/>
            </a:pPr>
            <a:r>
              <a:rPr lang="en-US" sz="2032" b="1" kern="0" spc="-27" dirty="0">
                <a:solidFill>
                  <a:srgbClr val="272525"/>
                </a:solidFill>
                <a:latin typeface="Inter" pitchFamily="34" charset="0"/>
                <a:ea typeface="Inter" pitchFamily="34" charset="-122"/>
              </a:rPr>
              <a:t>4</a:t>
            </a:r>
            <a:endParaRPr lang="en-US" sz="2032" dirty="0"/>
          </a:p>
        </p:txBody>
      </p:sp>
      <p:sp>
        <p:nvSpPr>
          <p:cNvPr id="26" name="Shape 15">
            <a:extLst>
              <a:ext uri="{FF2B5EF4-FFF2-40B4-BE49-F238E27FC236}">
                <a16:creationId xmlns:a16="http://schemas.microsoft.com/office/drawing/2014/main" id="{FE266257-3CFA-75C0-5ACE-0F02B3AD7B9E}"/>
              </a:ext>
            </a:extLst>
          </p:cNvPr>
          <p:cNvSpPr/>
          <p:nvPr/>
        </p:nvSpPr>
        <p:spPr>
          <a:xfrm>
            <a:off x="3637300" y="7522236"/>
            <a:ext cx="601980" cy="34290"/>
          </a:xfrm>
          <a:prstGeom prst="roundRect">
            <a:avLst>
              <a:gd name="adj" fmla="val 225755"/>
            </a:avLst>
          </a:prstGeom>
          <a:solidFill>
            <a:srgbClr val="C0C1D7"/>
          </a:solidFill>
          <a:ln/>
        </p:spPr>
        <p:txBody>
          <a:bodyPr/>
          <a:lstStyle/>
          <a:p>
            <a:endParaRPr lang="en-US"/>
          </a:p>
        </p:txBody>
      </p:sp>
      <p:sp>
        <p:nvSpPr>
          <p:cNvPr id="28" name="Text 18">
            <a:extLst>
              <a:ext uri="{FF2B5EF4-FFF2-40B4-BE49-F238E27FC236}">
                <a16:creationId xmlns:a16="http://schemas.microsoft.com/office/drawing/2014/main" id="{2F60BCF6-CC9A-64FC-D688-C71C5CDFE08E}"/>
              </a:ext>
            </a:extLst>
          </p:cNvPr>
          <p:cNvSpPr/>
          <p:nvPr/>
        </p:nvSpPr>
        <p:spPr>
          <a:xfrm>
            <a:off x="4435587" y="7182991"/>
            <a:ext cx="9243178" cy="783263"/>
          </a:xfrm>
          <a:prstGeom prst="rect">
            <a:avLst/>
          </a:prstGeom>
          <a:noFill/>
          <a:ln/>
        </p:spPr>
        <p:txBody>
          <a:bodyPr wrap="none" rtlCol="0" anchor="t"/>
          <a:lstStyle/>
          <a:p>
            <a:r>
              <a:rPr lang="en-US" sz="2400" b="1" kern="0" spc="-51" dirty="0">
                <a:solidFill>
                  <a:srgbClr val="272525"/>
                </a:solidFill>
                <a:latin typeface="Inter" pitchFamily="34" charset="0"/>
                <a:ea typeface="Inter" pitchFamily="34" charset="-122"/>
              </a:rPr>
              <a:t>Improve student retention and graduation rates through data-driven </a:t>
            </a:r>
          </a:p>
          <a:p>
            <a:r>
              <a:rPr lang="en-US" sz="2400" b="1" kern="0" spc="-51" dirty="0">
                <a:solidFill>
                  <a:srgbClr val="272525"/>
                </a:solidFill>
                <a:latin typeface="Inter" pitchFamily="34" charset="0"/>
                <a:ea typeface="Inter" pitchFamily="34" charset="-122"/>
              </a:rPr>
              <a:t>decision-making</a:t>
            </a:r>
            <a:r>
              <a:rPr lang="en-US" sz="2400" dirty="0">
                <a:latin typeface="Helvetica Neue" panose="02000503000000020004" pitchFamily="2"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0-#ppt_w/2"/>
                                          </p:val>
                                        </p:tav>
                                        <p:tav tm="100000">
                                          <p:val>
                                            <p:strVal val="#ppt_x"/>
                                          </p:val>
                                        </p:tav>
                                      </p:tavLst>
                                    </p:anim>
                                    <p:anim calcmode="lin" valueType="num">
                                      <p:cBhvr additive="base">
                                        <p:cTn id="41" dur="500" fill="hold"/>
                                        <p:tgtEl>
                                          <p:spTgt spid="13"/>
                                        </p:tgtEl>
                                        <p:attrNameLst>
                                          <p:attrName>ppt_y</p:attrName>
                                        </p:attrNameLst>
                                      </p:cBhvr>
                                      <p:tavLst>
                                        <p:tav tm="0">
                                          <p:val>
                                            <p:strVal val="#ppt_y"/>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12" presetClass="entr" presetSubtype="4"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p:tgtEl>
                                          <p:spTgt spid="5"/>
                                        </p:tgtEl>
                                        <p:attrNameLst>
                                          <p:attrName>ppt_y</p:attrName>
                                        </p:attrNameLst>
                                      </p:cBhvr>
                                      <p:tavLst>
                                        <p:tav tm="0">
                                          <p:val>
                                            <p:strVal val="#ppt_y+#ppt_h*1.125000"/>
                                          </p:val>
                                        </p:tav>
                                        <p:tav tm="100000">
                                          <p:val>
                                            <p:strVal val="#ppt_y"/>
                                          </p:val>
                                        </p:tav>
                                      </p:tavLst>
                                    </p:anim>
                                    <p:animEffect transition="in" filter="wipe(up)">
                                      <p:cBhvr>
                                        <p:cTn id="53" dur="500"/>
                                        <p:tgtEl>
                                          <p:spTgt spid="5"/>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p:tgtEl>
                                          <p:spTgt spid="11"/>
                                        </p:tgtEl>
                                        <p:attrNameLst>
                                          <p:attrName>ppt_y</p:attrName>
                                        </p:attrNameLst>
                                      </p:cBhvr>
                                      <p:tavLst>
                                        <p:tav tm="0">
                                          <p:val>
                                            <p:strVal val="#ppt_y+#ppt_h*1.125000"/>
                                          </p:val>
                                        </p:tav>
                                        <p:tav tm="100000">
                                          <p:val>
                                            <p:strVal val="#ppt_y"/>
                                          </p:val>
                                        </p:tav>
                                      </p:tavLst>
                                    </p:anim>
                                    <p:animEffect transition="in" filter="wipe(up)">
                                      <p:cBhvr>
                                        <p:cTn id="57" dur="500"/>
                                        <p:tgtEl>
                                          <p:spTgt spid="11"/>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500"/>
                                        <p:tgtEl>
                                          <p:spTgt spid="16"/>
                                        </p:tgtEl>
                                        <p:attrNameLst>
                                          <p:attrName>ppt_y</p:attrName>
                                        </p:attrNameLst>
                                      </p:cBhvr>
                                      <p:tavLst>
                                        <p:tav tm="0">
                                          <p:val>
                                            <p:strVal val="#ppt_y+#ppt_h*1.125000"/>
                                          </p:val>
                                        </p:tav>
                                        <p:tav tm="100000">
                                          <p:val>
                                            <p:strVal val="#ppt_y"/>
                                          </p:val>
                                        </p:tav>
                                      </p:tavLst>
                                    </p:anim>
                                    <p:animEffect transition="in" filter="wipe(up)">
                                      <p:cBhvr>
                                        <p:cTn id="61" dur="500"/>
                                        <p:tgtEl>
                                          <p:spTgt spid="16"/>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p:tgtEl>
                                          <p:spTgt spid="21"/>
                                        </p:tgtEl>
                                        <p:attrNameLst>
                                          <p:attrName>ppt_y</p:attrName>
                                        </p:attrNameLst>
                                      </p:cBhvr>
                                      <p:tavLst>
                                        <p:tav tm="0">
                                          <p:val>
                                            <p:strVal val="#ppt_y+#ppt_h*1.125000"/>
                                          </p:val>
                                        </p:tav>
                                        <p:tav tm="100000">
                                          <p:val>
                                            <p:strVal val="#ppt_y"/>
                                          </p:val>
                                        </p:tav>
                                      </p:tavLst>
                                    </p:anim>
                                    <p:animEffect transition="in" filter="wipe(up)">
                                      <p:cBhvr>
                                        <p:cTn id="65" dur="500"/>
                                        <p:tgtEl>
                                          <p:spTgt spid="21"/>
                                        </p:tgtEl>
                                      </p:cBhvr>
                                    </p:animEffect>
                                  </p:childTnLst>
                                </p:cTn>
                              </p:par>
                              <p:par>
                                <p:cTn id="66" presetID="2" presetClass="entr" presetSubtype="4"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1+#ppt_h/2"/>
                                          </p:val>
                                        </p:tav>
                                        <p:tav tm="100000">
                                          <p:val>
                                            <p:strVal val="#ppt_y"/>
                                          </p:val>
                                        </p:tav>
                                      </p:tavLst>
                                    </p:anim>
                                  </p:childTnLst>
                                </p:cTn>
                              </p:par>
                              <p:par>
                                <p:cTn id="78" presetID="12" presetClass="entr" presetSubtype="4"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p:tgtEl>
                                          <p:spTgt spid="28"/>
                                        </p:tgtEl>
                                        <p:attrNameLst>
                                          <p:attrName>ppt_y</p:attrName>
                                        </p:attrNameLst>
                                      </p:cBhvr>
                                      <p:tavLst>
                                        <p:tav tm="0">
                                          <p:val>
                                            <p:strVal val="#ppt_y+#ppt_h*1.125000"/>
                                          </p:val>
                                        </p:tav>
                                        <p:tav tm="100000">
                                          <p:val>
                                            <p:strVal val="#ppt_y"/>
                                          </p:val>
                                        </p:tav>
                                      </p:tavLst>
                                    </p:anim>
                                    <p:animEffect transition="in" filter="wipe(up)">
                                      <p:cBhvr>
                                        <p:cTn id="8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3" grpId="0" animBg="1"/>
      <p:bldP spid="14" grpId="0" animBg="1"/>
      <p:bldP spid="15" grpId="0" animBg="1"/>
      <p:bldP spid="16" grpId="0" animBg="1"/>
      <p:bldP spid="18" grpId="0" animBg="1"/>
      <p:bldP spid="19" grpId="0" animBg="1"/>
      <p:bldP spid="20" grpId="0" animBg="1"/>
      <p:bldP spid="21" grpId="0" animBg="1"/>
      <p:bldP spid="24" grpId="0" animBg="1"/>
      <p:bldP spid="27" grpId="0" animBg="1"/>
      <p:bldP spid="26"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0" y="0"/>
            <a:ext cx="9788949" cy="82296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5">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41444" y="2207860"/>
            <a:ext cx="9788952" cy="6021225"/>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875815" y="-39757"/>
            <a:ext cx="8229599" cy="8308084"/>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2"/>
          <p:cNvSpPr/>
          <p:nvPr/>
        </p:nvSpPr>
        <p:spPr>
          <a:xfrm>
            <a:off x="548640" y="884871"/>
            <a:ext cx="7122727" cy="890342"/>
          </a:xfrm>
          <a:prstGeom prst="rect">
            <a:avLst/>
          </a:prstGeom>
          <a:noFill/>
          <a:ln/>
        </p:spPr>
        <p:txBody>
          <a:bodyPr wrap="none" rtlCol="0" anchor="t"/>
          <a:lstStyle/>
          <a:p>
            <a:pPr defTabSz="1170432">
              <a:lnSpc>
                <a:spcPts val="6999"/>
              </a:lnSpc>
              <a:spcAft>
                <a:spcPts val="600"/>
              </a:spcAft>
            </a:pPr>
            <a:r>
              <a:rPr lang="en-US" sz="5599" b="1" kern="0" spc="-168" dirty="0">
                <a:solidFill>
                  <a:srgbClr val="000000"/>
                </a:solidFill>
                <a:latin typeface="Inter" pitchFamily="34" charset="0"/>
                <a:ea typeface="Inter" pitchFamily="34" charset="-122"/>
                <a:cs typeface="+mn-cs"/>
              </a:rPr>
              <a:t>Data</a:t>
            </a:r>
            <a:endParaRPr lang="en-US" sz="4374" dirty="0"/>
          </a:p>
        </p:txBody>
      </p:sp>
      <p:sp>
        <p:nvSpPr>
          <p:cNvPr id="6" name="Shape 4"/>
          <p:cNvSpPr/>
          <p:nvPr/>
        </p:nvSpPr>
        <p:spPr>
          <a:xfrm>
            <a:off x="548640" y="2826460"/>
            <a:ext cx="6624124" cy="2116697"/>
          </a:xfrm>
          <a:prstGeom prst="roundRect">
            <a:avLst>
              <a:gd name="adj" fmla="val 6057"/>
            </a:avLst>
          </a:prstGeom>
          <a:solidFill>
            <a:srgbClr val="DADBF1"/>
          </a:solidFill>
          <a:ln w="7620">
            <a:solidFill>
              <a:srgbClr val="C0C1D7"/>
            </a:solidFill>
            <a:prstDash val="solid"/>
          </a:ln>
        </p:spPr>
        <p:txBody>
          <a:bodyPr/>
          <a:lstStyle/>
          <a:p>
            <a:endParaRPr lang="en-US"/>
          </a:p>
        </p:txBody>
      </p:sp>
      <p:sp>
        <p:nvSpPr>
          <p:cNvPr id="7" name="Text 5"/>
          <p:cNvSpPr/>
          <p:nvPr/>
        </p:nvSpPr>
        <p:spPr>
          <a:xfrm>
            <a:off x="843282" y="3121104"/>
            <a:ext cx="3561364" cy="445170"/>
          </a:xfrm>
          <a:prstGeom prst="rect">
            <a:avLst/>
          </a:prstGeom>
          <a:noFill/>
          <a:ln/>
        </p:spPr>
        <p:txBody>
          <a:bodyPr wrap="none" rtlCol="0" anchor="t"/>
          <a:lstStyle/>
          <a:p>
            <a:r>
              <a:rPr lang="en-US" sz="2799" b="1" kern="0" spc="-84" dirty="0">
                <a:solidFill>
                  <a:srgbClr val="272525"/>
                </a:solidFill>
                <a:latin typeface="Inter" pitchFamily="34" charset="0"/>
                <a:ea typeface="Inter" pitchFamily="34" charset="-122"/>
              </a:rPr>
              <a:t>Student Information</a:t>
            </a:r>
          </a:p>
        </p:txBody>
      </p:sp>
      <p:sp>
        <p:nvSpPr>
          <p:cNvPr id="8" name="Text 6"/>
          <p:cNvSpPr/>
          <p:nvPr/>
        </p:nvSpPr>
        <p:spPr>
          <a:xfrm>
            <a:off x="843282" y="3566274"/>
            <a:ext cx="6266536" cy="1082240"/>
          </a:xfrm>
          <a:prstGeom prst="rect">
            <a:avLst/>
          </a:prstGeom>
          <a:noFill/>
          <a:ln/>
        </p:spPr>
        <p:txBody>
          <a:bodyPr wrap="square" rtlCol="0" anchor="t"/>
          <a:lstStyle/>
          <a:p>
            <a:pPr defTabSz="1170432">
              <a:lnSpc>
                <a:spcPts val="3583"/>
              </a:lnSpc>
              <a:spcAft>
                <a:spcPts val="600"/>
              </a:spcAft>
            </a:pPr>
            <a:r>
              <a:rPr lang="en-US" sz="2000" kern="0" spc="-45" dirty="0">
                <a:solidFill>
                  <a:srgbClr val="272525"/>
                </a:solidFill>
                <a:latin typeface="Inter" pitchFamily="34" charset="0"/>
                <a:ea typeface="Inter" pitchFamily="34" charset="-122"/>
              </a:rPr>
              <a:t>Essential data encompassing personal details, academic enrollment, and demographic information to profile students.</a:t>
            </a:r>
          </a:p>
        </p:txBody>
      </p:sp>
      <p:sp>
        <p:nvSpPr>
          <p:cNvPr id="9" name="Shape 7"/>
          <p:cNvSpPr/>
          <p:nvPr/>
        </p:nvSpPr>
        <p:spPr>
          <a:xfrm>
            <a:off x="7457636" y="2826460"/>
            <a:ext cx="6624124" cy="2116697"/>
          </a:xfrm>
          <a:prstGeom prst="roundRect">
            <a:avLst>
              <a:gd name="adj" fmla="val 6057"/>
            </a:avLst>
          </a:prstGeom>
          <a:solidFill>
            <a:srgbClr val="DADBF1"/>
          </a:solidFill>
          <a:ln w="7620">
            <a:solidFill>
              <a:srgbClr val="C0C1D7"/>
            </a:solidFill>
            <a:prstDash val="solid"/>
          </a:ln>
        </p:spPr>
        <p:txBody>
          <a:bodyPr/>
          <a:lstStyle/>
          <a:p>
            <a:endParaRPr lang="en-US"/>
          </a:p>
        </p:txBody>
      </p:sp>
      <p:sp>
        <p:nvSpPr>
          <p:cNvPr id="10" name="Text 8"/>
          <p:cNvSpPr/>
          <p:nvPr/>
        </p:nvSpPr>
        <p:spPr>
          <a:xfrm>
            <a:off x="7752278" y="3121104"/>
            <a:ext cx="5138221" cy="445170"/>
          </a:xfrm>
          <a:prstGeom prst="rect">
            <a:avLst/>
          </a:prstGeom>
          <a:noFill/>
          <a:ln/>
        </p:spPr>
        <p:txBody>
          <a:bodyPr wrap="none" rtlCol="0" anchor="t"/>
          <a:lstStyle/>
          <a:p>
            <a:pPr defTabSz="1170432">
              <a:lnSpc>
                <a:spcPts val="3500"/>
              </a:lnSpc>
              <a:spcAft>
                <a:spcPts val="600"/>
              </a:spcAft>
            </a:pPr>
            <a:r>
              <a:rPr lang="en-US" sz="2799" b="1" kern="0" spc="-84" dirty="0">
                <a:solidFill>
                  <a:srgbClr val="272525"/>
                </a:solidFill>
                <a:latin typeface="Inter" pitchFamily="34" charset="0"/>
                <a:ea typeface="Inter" pitchFamily="34" charset="-122"/>
              </a:rPr>
              <a:t>Grades and Academic Performance </a:t>
            </a:r>
          </a:p>
        </p:txBody>
      </p:sp>
      <p:sp>
        <p:nvSpPr>
          <p:cNvPr id="11" name="Text 9"/>
          <p:cNvSpPr/>
          <p:nvPr/>
        </p:nvSpPr>
        <p:spPr>
          <a:xfrm>
            <a:off x="7671367" y="3565510"/>
            <a:ext cx="6034839" cy="911408"/>
          </a:xfrm>
          <a:prstGeom prst="rect">
            <a:avLst/>
          </a:prstGeom>
          <a:noFill/>
          <a:ln/>
        </p:spPr>
        <p:txBody>
          <a:bodyPr wrap="square" rtlCol="0" anchor="t"/>
          <a:lstStyle/>
          <a:p>
            <a:pPr defTabSz="1170432">
              <a:lnSpc>
                <a:spcPts val="3583"/>
              </a:lnSpc>
              <a:spcAft>
                <a:spcPts val="600"/>
              </a:spcAft>
            </a:pPr>
            <a:r>
              <a:rPr lang="en-US" sz="2000" kern="0" spc="-45" dirty="0">
                <a:solidFill>
                  <a:srgbClr val="272525"/>
                </a:solidFill>
                <a:latin typeface="Inter" pitchFamily="34" charset="0"/>
                <a:ea typeface="Inter" pitchFamily="34" charset="-122"/>
              </a:rPr>
              <a:t>Crucial metrics comprising course grades, cumulative GPA, and academic standing to assess academic performance.</a:t>
            </a:r>
          </a:p>
        </p:txBody>
      </p:sp>
      <p:sp>
        <p:nvSpPr>
          <p:cNvPr id="12" name="Shape 10"/>
          <p:cNvSpPr/>
          <p:nvPr/>
        </p:nvSpPr>
        <p:spPr>
          <a:xfrm>
            <a:off x="548640" y="5228031"/>
            <a:ext cx="6624124" cy="2116697"/>
          </a:xfrm>
          <a:prstGeom prst="roundRect">
            <a:avLst>
              <a:gd name="adj" fmla="val 6057"/>
            </a:avLst>
          </a:prstGeom>
          <a:solidFill>
            <a:srgbClr val="DADBF1"/>
          </a:solidFill>
          <a:ln w="7620">
            <a:solidFill>
              <a:srgbClr val="C0C1D7"/>
            </a:solidFill>
            <a:prstDash val="solid"/>
          </a:ln>
        </p:spPr>
        <p:txBody>
          <a:bodyPr/>
          <a:lstStyle/>
          <a:p>
            <a:endParaRPr lang="en-US"/>
          </a:p>
        </p:txBody>
      </p:sp>
      <p:sp>
        <p:nvSpPr>
          <p:cNvPr id="13" name="Text 11"/>
          <p:cNvSpPr/>
          <p:nvPr/>
        </p:nvSpPr>
        <p:spPr>
          <a:xfrm>
            <a:off x="843282" y="5522673"/>
            <a:ext cx="3561364" cy="445170"/>
          </a:xfrm>
          <a:prstGeom prst="rect">
            <a:avLst/>
          </a:prstGeom>
          <a:noFill/>
          <a:ln/>
        </p:spPr>
        <p:txBody>
          <a:bodyPr wrap="none" rtlCol="0" anchor="t"/>
          <a:lstStyle/>
          <a:p>
            <a:pPr defTabSz="1170432">
              <a:lnSpc>
                <a:spcPts val="3500"/>
              </a:lnSpc>
              <a:spcAft>
                <a:spcPts val="600"/>
              </a:spcAft>
            </a:pPr>
            <a:r>
              <a:rPr lang="en-US" sz="2799" b="1" kern="0" spc="-84" dirty="0">
                <a:solidFill>
                  <a:srgbClr val="272525"/>
                </a:solidFill>
                <a:latin typeface="Inter" pitchFamily="34" charset="0"/>
                <a:ea typeface="Inter" pitchFamily="34" charset="-122"/>
                <a:cs typeface="+mn-cs"/>
              </a:rPr>
              <a:t>Attendance Data</a:t>
            </a:r>
            <a:endParaRPr lang="en-US" sz="2187" dirty="0"/>
          </a:p>
        </p:txBody>
      </p:sp>
      <p:sp>
        <p:nvSpPr>
          <p:cNvPr id="14" name="Text 12"/>
          <p:cNvSpPr/>
          <p:nvPr/>
        </p:nvSpPr>
        <p:spPr>
          <a:xfrm>
            <a:off x="843282" y="6138675"/>
            <a:ext cx="6034839" cy="911408"/>
          </a:xfrm>
          <a:prstGeom prst="rect">
            <a:avLst/>
          </a:prstGeom>
          <a:noFill/>
          <a:ln/>
        </p:spPr>
        <p:txBody>
          <a:bodyPr wrap="square" rtlCol="0" anchor="t"/>
          <a:lstStyle/>
          <a:p>
            <a:pPr defTabSz="1170432">
              <a:lnSpc>
                <a:spcPts val="3583"/>
              </a:lnSpc>
              <a:spcAft>
                <a:spcPts val="600"/>
              </a:spcAft>
            </a:pPr>
            <a:r>
              <a:rPr lang="en-US" sz="2240" kern="0" spc="-45" dirty="0">
                <a:solidFill>
                  <a:srgbClr val="272525"/>
                </a:solidFill>
                <a:latin typeface="Inter" pitchFamily="34" charset="0"/>
                <a:ea typeface="Inter" pitchFamily="34" charset="-122"/>
                <a:cs typeface="+mn-cs"/>
              </a:rPr>
              <a:t>Insights into student attendance patterns and trends.</a:t>
            </a:r>
            <a:endParaRPr lang="en-US" sz="1750" dirty="0"/>
          </a:p>
        </p:txBody>
      </p:sp>
      <p:sp>
        <p:nvSpPr>
          <p:cNvPr id="15" name="Shape 13"/>
          <p:cNvSpPr/>
          <p:nvPr/>
        </p:nvSpPr>
        <p:spPr>
          <a:xfrm>
            <a:off x="7457636" y="5228031"/>
            <a:ext cx="6624124" cy="2116697"/>
          </a:xfrm>
          <a:prstGeom prst="roundRect">
            <a:avLst>
              <a:gd name="adj" fmla="val 6057"/>
            </a:avLst>
          </a:prstGeom>
          <a:solidFill>
            <a:srgbClr val="DADBF1"/>
          </a:solidFill>
          <a:ln w="7620">
            <a:solidFill>
              <a:srgbClr val="C0C1D7"/>
            </a:solidFill>
            <a:prstDash val="solid"/>
          </a:ln>
        </p:spPr>
        <p:txBody>
          <a:bodyPr/>
          <a:lstStyle/>
          <a:p>
            <a:endParaRPr lang="en-US"/>
          </a:p>
        </p:txBody>
      </p:sp>
      <p:sp>
        <p:nvSpPr>
          <p:cNvPr id="16" name="Text 14"/>
          <p:cNvSpPr/>
          <p:nvPr/>
        </p:nvSpPr>
        <p:spPr>
          <a:xfrm>
            <a:off x="7752279" y="5522673"/>
            <a:ext cx="4199044" cy="445170"/>
          </a:xfrm>
          <a:prstGeom prst="rect">
            <a:avLst/>
          </a:prstGeom>
          <a:noFill/>
          <a:ln/>
        </p:spPr>
        <p:txBody>
          <a:bodyPr wrap="none" rtlCol="0" anchor="t"/>
          <a:lstStyle/>
          <a:p>
            <a:pPr defTabSz="1170432">
              <a:lnSpc>
                <a:spcPts val="3500"/>
              </a:lnSpc>
              <a:spcAft>
                <a:spcPts val="600"/>
              </a:spcAft>
            </a:pPr>
            <a:r>
              <a:rPr lang="en-US" sz="2799" b="1" kern="0" spc="-84" dirty="0">
                <a:solidFill>
                  <a:srgbClr val="272525"/>
                </a:solidFill>
                <a:latin typeface="Inter" pitchFamily="34" charset="0"/>
                <a:ea typeface="Inter" pitchFamily="34" charset="-122"/>
              </a:rPr>
              <a:t>Engagement Metrics</a:t>
            </a:r>
          </a:p>
        </p:txBody>
      </p:sp>
      <p:sp>
        <p:nvSpPr>
          <p:cNvPr id="17" name="Text 15"/>
          <p:cNvSpPr/>
          <p:nvPr/>
        </p:nvSpPr>
        <p:spPr>
          <a:xfrm>
            <a:off x="7721404" y="5944786"/>
            <a:ext cx="6034839" cy="911408"/>
          </a:xfrm>
          <a:prstGeom prst="rect">
            <a:avLst/>
          </a:prstGeom>
          <a:noFill/>
          <a:ln/>
        </p:spPr>
        <p:txBody>
          <a:bodyPr wrap="square" rtlCol="0" anchor="t"/>
          <a:lstStyle/>
          <a:p>
            <a:pPr defTabSz="1170432">
              <a:lnSpc>
                <a:spcPts val="3583"/>
              </a:lnSpc>
              <a:spcAft>
                <a:spcPts val="600"/>
              </a:spcAft>
            </a:pPr>
            <a:r>
              <a:rPr lang="en-US" sz="2000" kern="0" spc="-45" dirty="0">
                <a:solidFill>
                  <a:srgbClr val="272525"/>
                </a:solidFill>
                <a:latin typeface="Inter" pitchFamily="34" charset="0"/>
                <a:ea typeface="Inter" pitchFamily="34" charset="-122"/>
              </a:rPr>
              <a:t>Core indicators covering participation, interaction, and communication, also extracurriculars like sports.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linds(horizontal)">
                                      <p:cBhvr>
                                        <p:cTn id="40" dur="500"/>
                                        <p:tgtEl>
                                          <p:spTgt spid="1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F8022F1-32BC-A80B-DD09-85DA1A256593}"/>
              </a:ext>
            </a:extLst>
          </p:cNvPr>
          <p:cNvPicPr>
            <a:picLocks noChangeAspect="1"/>
          </p:cNvPicPr>
          <p:nvPr/>
        </p:nvPicPr>
        <p:blipFill rotWithShape="1">
          <a:blip r:embed="rId2"/>
          <a:srcRect t="9055" r="18605" b="56766"/>
          <a:stretch/>
        </p:blipFill>
        <p:spPr>
          <a:xfrm>
            <a:off x="0" y="0"/>
            <a:ext cx="14664298" cy="3848669"/>
          </a:xfrm>
          <a:prstGeom prst="rect">
            <a:avLst/>
          </a:prstGeom>
        </p:spPr>
      </p:pic>
      <p:sp>
        <p:nvSpPr>
          <p:cNvPr id="3" name="Text 2">
            <a:extLst>
              <a:ext uri="{FF2B5EF4-FFF2-40B4-BE49-F238E27FC236}">
                <a16:creationId xmlns:a16="http://schemas.microsoft.com/office/drawing/2014/main" id="{DF08323C-1C00-C895-FD97-76F5F7307AA8}"/>
              </a:ext>
            </a:extLst>
          </p:cNvPr>
          <p:cNvSpPr/>
          <p:nvPr/>
        </p:nvSpPr>
        <p:spPr>
          <a:xfrm>
            <a:off x="123531" y="5063322"/>
            <a:ext cx="4857902"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Data Preprocessing</a:t>
            </a:r>
            <a:endParaRPr lang="en-US" sz="3600" dirty="0"/>
          </a:p>
        </p:txBody>
      </p:sp>
      <p:sp>
        <p:nvSpPr>
          <p:cNvPr id="4" name="Text 2">
            <a:extLst>
              <a:ext uri="{FF2B5EF4-FFF2-40B4-BE49-F238E27FC236}">
                <a16:creationId xmlns:a16="http://schemas.microsoft.com/office/drawing/2014/main" id="{01241488-A088-B3F5-8809-B11C3A762B5C}"/>
              </a:ext>
            </a:extLst>
          </p:cNvPr>
          <p:cNvSpPr/>
          <p:nvPr/>
        </p:nvSpPr>
        <p:spPr>
          <a:xfrm>
            <a:off x="6837528" y="4339994"/>
            <a:ext cx="6482686" cy="1419368"/>
          </a:xfrm>
          <a:prstGeom prst="rect">
            <a:avLst/>
          </a:prstGeom>
          <a:noFill/>
          <a:ln/>
        </p:spPr>
        <p:txBody>
          <a:bodyPr wrap="none" rtlCol="0" anchor="t"/>
          <a:lstStyle/>
          <a:p>
            <a:pPr algn="ctr" defTabSz="1170432">
              <a:lnSpc>
                <a:spcPts val="6999"/>
              </a:lnSpc>
              <a:spcAft>
                <a:spcPts val="600"/>
              </a:spcAft>
            </a:pPr>
            <a:r>
              <a:rPr lang="en-US" sz="4000" kern="0" spc="-168" dirty="0">
                <a:solidFill>
                  <a:srgbClr val="000000"/>
                </a:solidFill>
                <a:latin typeface="Inter" pitchFamily="34" charset="0"/>
                <a:ea typeface="Inter" pitchFamily="34" charset="-122"/>
              </a:rPr>
              <a:t>Name: Student # =&gt; Full Name </a:t>
            </a:r>
            <a:endParaRPr lang="en-US" sz="2800" dirty="0"/>
          </a:p>
        </p:txBody>
      </p:sp>
      <p:sp>
        <p:nvSpPr>
          <p:cNvPr id="5" name="Text 2">
            <a:extLst>
              <a:ext uri="{FF2B5EF4-FFF2-40B4-BE49-F238E27FC236}">
                <a16:creationId xmlns:a16="http://schemas.microsoft.com/office/drawing/2014/main" id="{C763DF64-3E97-687A-2EFB-88FC3E1558FF}"/>
              </a:ext>
            </a:extLst>
          </p:cNvPr>
          <p:cNvSpPr/>
          <p:nvPr/>
        </p:nvSpPr>
        <p:spPr>
          <a:xfrm>
            <a:off x="6837528" y="5022379"/>
            <a:ext cx="6482686" cy="1419368"/>
          </a:xfrm>
          <a:prstGeom prst="rect">
            <a:avLst/>
          </a:prstGeom>
          <a:noFill/>
          <a:ln/>
        </p:spPr>
        <p:txBody>
          <a:bodyPr wrap="none" rtlCol="0" anchor="t"/>
          <a:lstStyle/>
          <a:p>
            <a:pPr algn="ctr" defTabSz="1170432">
              <a:lnSpc>
                <a:spcPts val="6999"/>
              </a:lnSpc>
              <a:spcAft>
                <a:spcPts val="600"/>
              </a:spcAft>
            </a:pPr>
            <a:r>
              <a:rPr lang="en-US" sz="4000" kern="0" spc="-168" dirty="0">
                <a:solidFill>
                  <a:srgbClr val="000000"/>
                </a:solidFill>
                <a:latin typeface="Inter" pitchFamily="34" charset="0"/>
                <a:ea typeface="Inter" pitchFamily="34" charset="-122"/>
              </a:rPr>
              <a:t>Skills =&gt; Skill1, Skill2, Skill3, Skill4, Skill5</a:t>
            </a:r>
            <a:endParaRPr lang="en-US" sz="2800" dirty="0"/>
          </a:p>
        </p:txBody>
      </p:sp>
      <p:sp>
        <p:nvSpPr>
          <p:cNvPr id="6" name="Text 2">
            <a:extLst>
              <a:ext uri="{FF2B5EF4-FFF2-40B4-BE49-F238E27FC236}">
                <a16:creationId xmlns:a16="http://schemas.microsoft.com/office/drawing/2014/main" id="{8B4D28FE-3F03-C478-A83D-49EDC39C7439}"/>
              </a:ext>
            </a:extLst>
          </p:cNvPr>
          <p:cNvSpPr/>
          <p:nvPr/>
        </p:nvSpPr>
        <p:spPr>
          <a:xfrm>
            <a:off x="6837528" y="5718414"/>
            <a:ext cx="6482686" cy="1419368"/>
          </a:xfrm>
          <a:prstGeom prst="rect">
            <a:avLst/>
          </a:prstGeom>
          <a:noFill/>
          <a:ln/>
        </p:spPr>
        <p:txBody>
          <a:bodyPr wrap="none" rtlCol="0" anchor="t"/>
          <a:lstStyle/>
          <a:p>
            <a:pPr algn="ctr" defTabSz="1170432">
              <a:lnSpc>
                <a:spcPts val="6999"/>
              </a:lnSpc>
              <a:spcAft>
                <a:spcPts val="600"/>
              </a:spcAft>
            </a:pPr>
            <a:r>
              <a:rPr lang="en-US" sz="4000" kern="0" spc="-168" dirty="0">
                <a:solidFill>
                  <a:srgbClr val="000000"/>
                </a:solidFill>
                <a:latin typeface="Inter" pitchFamily="34" charset="0"/>
                <a:ea typeface="Inter" pitchFamily="34" charset="-122"/>
              </a:rPr>
              <a:t>Languages =&gt; Lang1, Lang2, Lang3, Lang4, Lang5</a:t>
            </a:r>
            <a:endParaRPr lang="en-US" sz="2800" dirty="0"/>
          </a:p>
        </p:txBody>
      </p:sp>
      <p:sp>
        <p:nvSpPr>
          <p:cNvPr id="7" name="Text 2">
            <a:extLst>
              <a:ext uri="{FF2B5EF4-FFF2-40B4-BE49-F238E27FC236}">
                <a16:creationId xmlns:a16="http://schemas.microsoft.com/office/drawing/2014/main" id="{6CFEE9B9-CCE0-B285-DBFB-FB0B5B03962D}"/>
              </a:ext>
            </a:extLst>
          </p:cNvPr>
          <p:cNvSpPr/>
          <p:nvPr/>
        </p:nvSpPr>
        <p:spPr>
          <a:xfrm>
            <a:off x="6837528" y="6414448"/>
            <a:ext cx="6482686" cy="1419368"/>
          </a:xfrm>
          <a:prstGeom prst="rect">
            <a:avLst/>
          </a:prstGeom>
          <a:noFill/>
          <a:ln/>
        </p:spPr>
        <p:txBody>
          <a:bodyPr wrap="none" rtlCol="0" anchor="t"/>
          <a:lstStyle/>
          <a:p>
            <a:pPr algn="ctr" defTabSz="1170432">
              <a:lnSpc>
                <a:spcPts val="6999"/>
              </a:lnSpc>
              <a:spcAft>
                <a:spcPts val="600"/>
              </a:spcAft>
            </a:pPr>
            <a:r>
              <a:rPr lang="en-US" sz="4000" kern="0" spc="-168" dirty="0">
                <a:solidFill>
                  <a:srgbClr val="000000"/>
                </a:solidFill>
                <a:latin typeface="Inter" pitchFamily="34" charset="0"/>
                <a:ea typeface="Inter" pitchFamily="34" charset="-122"/>
              </a:rPr>
              <a:t>Add Attendance data</a:t>
            </a:r>
            <a:endParaRPr lang="en-US" sz="2800" dirty="0"/>
          </a:p>
        </p:txBody>
      </p:sp>
    </p:spTree>
    <p:extLst>
      <p:ext uri="{BB962C8B-B14F-4D97-AF65-F5344CB8AC3E}">
        <p14:creationId xmlns:p14="http://schemas.microsoft.com/office/powerpoint/2010/main" val="178373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heckerboard(across)">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30D7469E-81DB-97B8-333B-473834F31516}"/>
              </a:ext>
            </a:extLst>
          </p:cNvPr>
          <p:cNvSpPr/>
          <p:nvPr/>
        </p:nvSpPr>
        <p:spPr>
          <a:xfrm>
            <a:off x="677110" y="496374"/>
            <a:ext cx="6419725" cy="1004879"/>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Attendance Criteria</a:t>
            </a:r>
            <a:endParaRPr lang="en-US" sz="3600" dirty="0"/>
          </a:p>
        </p:txBody>
      </p:sp>
      <p:sp>
        <p:nvSpPr>
          <p:cNvPr id="5" name="Text 4">
            <a:extLst>
              <a:ext uri="{FF2B5EF4-FFF2-40B4-BE49-F238E27FC236}">
                <a16:creationId xmlns:a16="http://schemas.microsoft.com/office/drawing/2014/main" id="{94DF4DED-73A6-7459-5F9A-18F355E0649F}"/>
              </a:ext>
            </a:extLst>
          </p:cNvPr>
          <p:cNvSpPr/>
          <p:nvPr/>
        </p:nvSpPr>
        <p:spPr>
          <a:xfrm>
            <a:off x="828890" y="2047812"/>
            <a:ext cx="9325043" cy="5378844"/>
          </a:xfrm>
          <a:prstGeom prst="rect">
            <a:avLst/>
          </a:prstGeom>
        </p:spPr>
        <p:txBody>
          <a:bodyPr vert="horz" lIns="91440" tIns="45720" rIns="91440" bIns="45720" rtlCol="0">
            <a:normAutofit/>
          </a:bodyPr>
          <a:lstStyle/>
          <a:p>
            <a:r>
              <a:rPr lang="en-US" sz="2800" dirty="0">
                <a:latin typeface="Helvetica Neue" panose="02000503000000020004" pitchFamily="2" charset="0"/>
              </a:rPr>
              <a:t>If </a:t>
            </a:r>
            <a:r>
              <a:rPr lang="en-US" sz="2800" dirty="0" err="1">
                <a:latin typeface="Helvetica Neue" panose="02000503000000020004" pitchFamily="2" charset="0"/>
              </a:rPr>
              <a:t>gpa</a:t>
            </a:r>
            <a:r>
              <a:rPr lang="en-US" sz="2800" dirty="0">
                <a:latin typeface="Helvetica Neue" panose="02000503000000020004" pitchFamily="2" charset="0"/>
              </a:rPr>
              <a:t> = 3.81 to 4, attendance = 86% to 100%</a:t>
            </a:r>
          </a:p>
          <a:p>
            <a:r>
              <a:rPr lang="en-US" sz="2800" dirty="0">
                <a:latin typeface="Helvetica Neue" panose="02000503000000020004" pitchFamily="2" charset="0"/>
              </a:rPr>
              <a:t>If </a:t>
            </a:r>
            <a:r>
              <a:rPr lang="en-US" sz="2800" dirty="0" err="1">
                <a:latin typeface="Helvetica Neue" panose="02000503000000020004" pitchFamily="2" charset="0"/>
              </a:rPr>
              <a:t>gpa</a:t>
            </a:r>
            <a:r>
              <a:rPr lang="en-US" sz="2800" dirty="0">
                <a:latin typeface="Helvetica Neue" panose="02000503000000020004" pitchFamily="2" charset="0"/>
              </a:rPr>
              <a:t> = 3.61 to 3.80, attendance = 71 to 85%</a:t>
            </a:r>
          </a:p>
          <a:p>
            <a:r>
              <a:rPr lang="en-US" sz="2800" dirty="0">
                <a:latin typeface="Helvetica Neue" panose="02000503000000020004" pitchFamily="2" charset="0"/>
              </a:rPr>
              <a:t>If </a:t>
            </a:r>
            <a:r>
              <a:rPr lang="en-US" sz="2800" dirty="0" err="1">
                <a:latin typeface="Helvetica Neue" panose="02000503000000020004" pitchFamily="2" charset="0"/>
              </a:rPr>
              <a:t>gpa</a:t>
            </a:r>
            <a:r>
              <a:rPr lang="en-US" sz="2800" dirty="0">
                <a:latin typeface="Helvetica Neue" panose="02000503000000020004" pitchFamily="2" charset="0"/>
              </a:rPr>
              <a:t> = 3.41 to 3.60, attendance = 56 to 70%</a:t>
            </a:r>
          </a:p>
          <a:p>
            <a:r>
              <a:rPr lang="en-US" sz="2800" dirty="0">
                <a:latin typeface="Helvetica Neue" panose="02000503000000020004" pitchFamily="2" charset="0"/>
              </a:rPr>
              <a:t>If </a:t>
            </a:r>
            <a:r>
              <a:rPr lang="en-US" sz="2800" dirty="0" err="1">
                <a:latin typeface="Helvetica Neue" panose="02000503000000020004" pitchFamily="2" charset="0"/>
              </a:rPr>
              <a:t>gpa</a:t>
            </a:r>
            <a:r>
              <a:rPr lang="en-US" sz="2800" dirty="0">
                <a:latin typeface="Helvetica Neue" panose="02000503000000020004" pitchFamily="2" charset="0"/>
              </a:rPr>
              <a:t> = 3.21 to 3.40, attendance = 41 to 55%</a:t>
            </a:r>
          </a:p>
          <a:p>
            <a:r>
              <a:rPr lang="en-US" sz="2800" dirty="0">
                <a:latin typeface="Helvetica Neue" panose="02000503000000020004" pitchFamily="2" charset="0"/>
              </a:rPr>
              <a:t>If </a:t>
            </a:r>
            <a:r>
              <a:rPr lang="en-US" sz="2800" dirty="0" err="1">
                <a:latin typeface="Helvetica Neue" panose="02000503000000020004" pitchFamily="2" charset="0"/>
              </a:rPr>
              <a:t>gpa</a:t>
            </a:r>
            <a:r>
              <a:rPr lang="en-US" sz="2800" dirty="0">
                <a:latin typeface="Helvetica Neue" panose="02000503000000020004" pitchFamily="2" charset="0"/>
              </a:rPr>
              <a:t> = 3.01 to 3.20, attendance = 26 to 40%</a:t>
            </a:r>
          </a:p>
          <a:p>
            <a:r>
              <a:rPr lang="en-US" sz="2800" dirty="0">
                <a:latin typeface="Helvetica Neue" panose="02000503000000020004" pitchFamily="2" charset="0"/>
              </a:rPr>
              <a:t>If </a:t>
            </a:r>
            <a:r>
              <a:rPr lang="en-US" sz="2800" dirty="0" err="1">
                <a:latin typeface="Helvetica Neue" panose="02000503000000020004" pitchFamily="2" charset="0"/>
              </a:rPr>
              <a:t>gpa</a:t>
            </a:r>
            <a:r>
              <a:rPr lang="en-US" sz="2800" dirty="0">
                <a:latin typeface="Helvetica Neue" panose="02000503000000020004" pitchFamily="2" charset="0"/>
              </a:rPr>
              <a:t> &lt; 3.00, academic detention</a:t>
            </a:r>
          </a:p>
          <a:p>
            <a:pPr marL="285750" indent="-514350">
              <a:lnSpc>
                <a:spcPct val="90000"/>
              </a:lnSpc>
              <a:spcAft>
                <a:spcPts val="600"/>
              </a:spcAft>
              <a:buFont typeface="+mj-lt"/>
              <a:buAutoNum type="arabicPeriod"/>
            </a:pPr>
            <a:endParaRPr lang="en-US" sz="2800" dirty="0">
              <a:effectLst/>
            </a:endParaRPr>
          </a:p>
          <a:p>
            <a:pPr marL="285750" indent="-514350">
              <a:lnSpc>
                <a:spcPct val="90000"/>
              </a:lnSpc>
              <a:spcAft>
                <a:spcPts val="600"/>
              </a:spcAft>
              <a:buFont typeface="Arial" panose="020B0604020202020204" pitchFamily="34" charset="0"/>
              <a:buChar char="•"/>
            </a:pPr>
            <a:r>
              <a:rPr lang="en-US" sz="2800" dirty="0"/>
              <a:t>We created a new column ‘Attendance data’ based on the above criteria.</a:t>
            </a:r>
          </a:p>
          <a:p>
            <a:pPr marL="285750" indent="-514350">
              <a:lnSpc>
                <a:spcPct val="90000"/>
              </a:lnSpc>
              <a:spcAft>
                <a:spcPts val="600"/>
              </a:spcAft>
              <a:buFont typeface="Arial" panose="020B0604020202020204" pitchFamily="34" charset="0"/>
              <a:buChar char="•"/>
            </a:pPr>
            <a:r>
              <a:rPr lang="en-US" sz="2800" dirty="0">
                <a:effectLst/>
              </a:rPr>
              <a:t>We randomly distributed the attendance percentage, which aligns with our University attendance rules. </a:t>
            </a:r>
          </a:p>
          <a:p>
            <a:pPr marL="285750" indent="-514350">
              <a:lnSpc>
                <a:spcPct val="90000"/>
              </a:lnSpc>
              <a:spcAft>
                <a:spcPts val="600"/>
              </a:spcAft>
              <a:buFont typeface="+mj-lt"/>
              <a:buAutoNum type="arabicPeriod"/>
            </a:pPr>
            <a:endParaRPr lang="en-US" sz="2800" dirty="0">
              <a:effectLst/>
            </a:endParaRPr>
          </a:p>
          <a:p>
            <a:pPr marL="285750" indent="-514350">
              <a:lnSpc>
                <a:spcPct val="90000"/>
              </a:lnSpc>
              <a:spcAft>
                <a:spcPts val="600"/>
              </a:spcAft>
              <a:buFont typeface="+mj-lt"/>
              <a:buAutoNum type="arabicPeriod"/>
            </a:pPr>
            <a:endParaRPr lang="en-US" sz="2800" b="1" dirty="0"/>
          </a:p>
          <a:p>
            <a:pPr marL="285750" indent="-514350">
              <a:lnSpc>
                <a:spcPct val="90000"/>
              </a:lnSpc>
              <a:spcAft>
                <a:spcPts val="600"/>
              </a:spcAft>
              <a:buFont typeface="+mj-lt"/>
              <a:buAutoNum type="arabicPeriod"/>
            </a:pPr>
            <a:endParaRPr lang="en-US" sz="2800" dirty="0">
              <a:effectLst/>
            </a:endParaRPr>
          </a:p>
        </p:txBody>
      </p:sp>
      <p:pic>
        <p:nvPicPr>
          <p:cNvPr id="9" name="Picture 8" descr="People in classroom">
            <a:extLst>
              <a:ext uri="{FF2B5EF4-FFF2-40B4-BE49-F238E27FC236}">
                <a16:creationId xmlns:a16="http://schemas.microsoft.com/office/drawing/2014/main" id="{BBF6B19F-C504-017C-8F3C-4604E1A0227F}"/>
              </a:ext>
            </a:extLst>
          </p:cNvPr>
          <p:cNvPicPr>
            <a:picLocks noChangeAspect="1"/>
          </p:cNvPicPr>
          <p:nvPr/>
        </p:nvPicPr>
        <p:blipFill>
          <a:blip r:embed="rId2"/>
          <a:stretch>
            <a:fillRect/>
          </a:stretch>
        </p:blipFill>
        <p:spPr>
          <a:xfrm>
            <a:off x="9587319" y="1501253"/>
            <a:ext cx="4471581" cy="2984577"/>
          </a:xfrm>
          <a:prstGeom prst="rect">
            <a:avLst/>
          </a:prstGeom>
        </p:spPr>
      </p:pic>
    </p:spTree>
    <p:extLst>
      <p:ext uri="{BB962C8B-B14F-4D97-AF65-F5344CB8AC3E}">
        <p14:creationId xmlns:p14="http://schemas.microsoft.com/office/powerpoint/2010/main" val="189256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0" y="0"/>
            <a:ext cx="9788949" cy="82296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5">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41444" y="2207860"/>
            <a:ext cx="9788952" cy="6021225"/>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875815" y="-39757"/>
            <a:ext cx="8229599" cy="8308084"/>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13"/>
          <p:cNvSpPr/>
          <p:nvPr/>
        </p:nvSpPr>
        <p:spPr>
          <a:xfrm>
            <a:off x="11169567" y="5842508"/>
            <a:ext cx="3031974" cy="2116697"/>
          </a:xfrm>
          <a:prstGeom prst="roundRect">
            <a:avLst>
              <a:gd name="adj" fmla="val 6057"/>
            </a:avLst>
          </a:prstGeom>
          <a:solidFill>
            <a:srgbClr val="DADBF1"/>
          </a:solidFill>
          <a:ln w="7620">
            <a:solidFill>
              <a:srgbClr val="C0C1D7"/>
            </a:solidFill>
            <a:prstDash val="solid"/>
          </a:ln>
        </p:spPr>
        <p:txBody>
          <a:bodyPr/>
          <a:lstStyle/>
          <a:p>
            <a:endParaRPr lang="en-US"/>
          </a:p>
        </p:txBody>
      </p:sp>
      <p:sp>
        <p:nvSpPr>
          <p:cNvPr id="16" name="Text 14"/>
          <p:cNvSpPr/>
          <p:nvPr/>
        </p:nvSpPr>
        <p:spPr>
          <a:xfrm>
            <a:off x="11127921" y="5978172"/>
            <a:ext cx="3251158" cy="445170"/>
          </a:xfrm>
          <a:prstGeom prst="rect">
            <a:avLst/>
          </a:prstGeom>
          <a:noFill/>
          <a:ln/>
        </p:spPr>
        <p:txBody>
          <a:bodyPr wrap="none" rtlCol="0" anchor="t"/>
          <a:lstStyle/>
          <a:p>
            <a:pPr algn="ctr" defTabSz="1170432">
              <a:lnSpc>
                <a:spcPts val="3500"/>
              </a:lnSpc>
              <a:spcAft>
                <a:spcPts val="600"/>
              </a:spcAft>
            </a:pPr>
            <a:r>
              <a:rPr lang="en-US" sz="2400" b="1" kern="0" spc="-84" dirty="0">
                <a:solidFill>
                  <a:srgbClr val="272525"/>
                </a:solidFill>
                <a:latin typeface="Inter" pitchFamily="34" charset="0"/>
                <a:ea typeface="Inter" pitchFamily="34" charset="-122"/>
              </a:rPr>
              <a:t>Engagement Metrics</a:t>
            </a:r>
          </a:p>
        </p:txBody>
      </p:sp>
      <p:sp>
        <p:nvSpPr>
          <p:cNvPr id="17" name="Text 15"/>
          <p:cNvSpPr/>
          <p:nvPr/>
        </p:nvSpPr>
        <p:spPr>
          <a:xfrm>
            <a:off x="11361796" y="6559006"/>
            <a:ext cx="2777034" cy="911408"/>
          </a:xfrm>
          <a:prstGeom prst="rect">
            <a:avLst/>
          </a:prstGeom>
          <a:noFill/>
          <a:ln/>
        </p:spPr>
        <p:txBody>
          <a:bodyPr wrap="square" rtlCol="0" anchor="t"/>
          <a:lstStyle/>
          <a:p>
            <a:pPr algn="ctr" defTabSz="1170432">
              <a:lnSpc>
                <a:spcPts val="3583"/>
              </a:lnSpc>
              <a:spcAft>
                <a:spcPts val="600"/>
              </a:spcAft>
            </a:pPr>
            <a:r>
              <a:rPr lang="en-US" sz="2000" kern="0" spc="-45" dirty="0">
                <a:solidFill>
                  <a:srgbClr val="272525"/>
                </a:solidFill>
                <a:latin typeface="Inter" pitchFamily="34" charset="0"/>
                <a:ea typeface="Inter" pitchFamily="34" charset="-122"/>
              </a:rPr>
              <a:t>Extra-curriculars, Languages 1-5, Research Interest  </a:t>
            </a:r>
          </a:p>
        </p:txBody>
      </p:sp>
      <p:sp>
        <p:nvSpPr>
          <p:cNvPr id="5" name="Shape 13">
            <a:extLst>
              <a:ext uri="{FF2B5EF4-FFF2-40B4-BE49-F238E27FC236}">
                <a16:creationId xmlns:a16="http://schemas.microsoft.com/office/drawing/2014/main" id="{CA5F728A-BAA4-5584-7864-9A7DC65B6C56}"/>
              </a:ext>
            </a:extLst>
          </p:cNvPr>
          <p:cNvSpPr/>
          <p:nvPr/>
        </p:nvSpPr>
        <p:spPr>
          <a:xfrm>
            <a:off x="7622391" y="5842508"/>
            <a:ext cx="3031974" cy="2116697"/>
          </a:xfrm>
          <a:prstGeom prst="roundRect">
            <a:avLst>
              <a:gd name="adj" fmla="val 6057"/>
            </a:avLst>
          </a:prstGeom>
          <a:solidFill>
            <a:srgbClr val="DADBF1"/>
          </a:solidFill>
          <a:ln w="7620">
            <a:solidFill>
              <a:srgbClr val="C0C1D7"/>
            </a:solidFill>
            <a:prstDash val="solid"/>
          </a:ln>
        </p:spPr>
        <p:txBody>
          <a:bodyPr/>
          <a:lstStyle/>
          <a:p>
            <a:endParaRPr lang="en-US"/>
          </a:p>
        </p:txBody>
      </p:sp>
      <p:sp>
        <p:nvSpPr>
          <p:cNvPr id="18" name="Text 14">
            <a:extLst>
              <a:ext uri="{FF2B5EF4-FFF2-40B4-BE49-F238E27FC236}">
                <a16:creationId xmlns:a16="http://schemas.microsoft.com/office/drawing/2014/main" id="{270DA04D-4293-9651-FEE3-F59A4D7DCEB7}"/>
              </a:ext>
            </a:extLst>
          </p:cNvPr>
          <p:cNvSpPr/>
          <p:nvPr/>
        </p:nvSpPr>
        <p:spPr>
          <a:xfrm>
            <a:off x="7605468" y="5967057"/>
            <a:ext cx="2969029" cy="445170"/>
          </a:xfrm>
          <a:prstGeom prst="rect">
            <a:avLst/>
          </a:prstGeom>
          <a:noFill/>
          <a:ln/>
        </p:spPr>
        <p:txBody>
          <a:bodyPr wrap="none" rtlCol="0" anchor="t"/>
          <a:lstStyle/>
          <a:p>
            <a:pPr algn="ctr" defTabSz="1170432">
              <a:lnSpc>
                <a:spcPts val="3500"/>
              </a:lnSpc>
              <a:spcAft>
                <a:spcPts val="600"/>
              </a:spcAft>
            </a:pPr>
            <a:r>
              <a:rPr lang="en-US" sz="2400" b="1" kern="0" spc="-84" dirty="0">
                <a:solidFill>
                  <a:srgbClr val="272525"/>
                </a:solidFill>
                <a:latin typeface="Inter" pitchFamily="34" charset="0"/>
                <a:ea typeface="Inter" pitchFamily="34" charset="-122"/>
              </a:rPr>
              <a:t>Attendance Data</a:t>
            </a:r>
            <a:endParaRPr lang="en-US" sz="2400" dirty="0"/>
          </a:p>
        </p:txBody>
      </p:sp>
      <p:sp>
        <p:nvSpPr>
          <p:cNvPr id="19" name="Text 15">
            <a:extLst>
              <a:ext uri="{FF2B5EF4-FFF2-40B4-BE49-F238E27FC236}">
                <a16:creationId xmlns:a16="http://schemas.microsoft.com/office/drawing/2014/main" id="{5C80DD21-0D56-6820-1806-09EF828C0535}"/>
              </a:ext>
            </a:extLst>
          </p:cNvPr>
          <p:cNvSpPr/>
          <p:nvPr/>
        </p:nvSpPr>
        <p:spPr>
          <a:xfrm>
            <a:off x="7745812" y="6786814"/>
            <a:ext cx="2688339" cy="911408"/>
          </a:xfrm>
          <a:prstGeom prst="rect">
            <a:avLst/>
          </a:prstGeom>
          <a:noFill/>
          <a:ln/>
        </p:spPr>
        <p:txBody>
          <a:bodyPr wrap="square" rtlCol="0" anchor="t"/>
          <a:lstStyle/>
          <a:p>
            <a:pPr algn="ctr" defTabSz="1170432">
              <a:lnSpc>
                <a:spcPts val="3583"/>
              </a:lnSpc>
              <a:spcAft>
                <a:spcPts val="600"/>
              </a:spcAft>
            </a:pPr>
            <a:r>
              <a:rPr lang="en-US" sz="2000" kern="0" spc="-45" dirty="0">
                <a:solidFill>
                  <a:srgbClr val="272525"/>
                </a:solidFill>
                <a:latin typeface="Inter" pitchFamily="34" charset="0"/>
                <a:ea typeface="Inter" pitchFamily="34" charset="-122"/>
              </a:rPr>
              <a:t>Attendance Percentage</a:t>
            </a:r>
          </a:p>
        </p:txBody>
      </p:sp>
      <p:sp>
        <p:nvSpPr>
          <p:cNvPr id="20" name="Shape 13">
            <a:extLst>
              <a:ext uri="{FF2B5EF4-FFF2-40B4-BE49-F238E27FC236}">
                <a16:creationId xmlns:a16="http://schemas.microsoft.com/office/drawing/2014/main" id="{B950CCAC-9C0C-DD0D-56A7-5ED565D94115}"/>
              </a:ext>
            </a:extLst>
          </p:cNvPr>
          <p:cNvSpPr/>
          <p:nvPr/>
        </p:nvSpPr>
        <p:spPr>
          <a:xfrm>
            <a:off x="4042859" y="5842508"/>
            <a:ext cx="3031974" cy="2116697"/>
          </a:xfrm>
          <a:prstGeom prst="roundRect">
            <a:avLst>
              <a:gd name="adj" fmla="val 6057"/>
            </a:avLst>
          </a:prstGeom>
          <a:solidFill>
            <a:srgbClr val="DADBF1"/>
          </a:solidFill>
          <a:ln w="7620">
            <a:solidFill>
              <a:srgbClr val="C0C1D7"/>
            </a:solidFill>
            <a:prstDash val="solid"/>
          </a:ln>
        </p:spPr>
        <p:txBody>
          <a:bodyPr/>
          <a:lstStyle/>
          <a:p>
            <a:endParaRPr lang="en-US"/>
          </a:p>
        </p:txBody>
      </p:sp>
      <p:sp>
        <p:nvSpPr>
          <p:cNvPr id="21" name="Text 14">
            <a:extLst>
              <a:ext uri="{FF2B5EF4-FFF2-40B4-BE49-F238E27FC236}">
                <a16:creationId xmlns:a16="http://schemas.microsoft.com/office/drawing/2014/main" id="{A08B6845-8ED9-2ADA-9091-F9CCEE03E530}"/>
              </a:ext>
            </a:extLst>
          </p:cNvPr>
          <p:cNvSpPr/>
          <p:nvPr/>
        </p:nvSpPr>
        <p:spPr>
          <a:xfrm>
            <a:off x="3914526" y="5851172"/>
            <a:ext cx="3125151" cy="556796"/>
          </a:xfrm>
          <a:prstGeom prst="rect">
            <a:avLst/>
          </a:prstGeom>
          <a:noFill/>
          <a:ln/>
        </p:spPr>
        <p:txBody>
          <a:bodyPr wrap="none" rtlCol="0" anchor="t"/>
          <a:lstStyle/>
          <a:p>
            <a:pPr algn="ctr" defTabSz="1170432">
              <a:lnSpc>
                <a:spcPts val="3500"/>
              </a:lnSpc>
              <a:spcAft>
                <a:spcPts val="600"/>
              </a:spcAft>
            </a:pPr>
            <a:r>
              <a:rPr lang="en-US" sz="2400" b="1" kern="0" spc="-84" dirty="0">
                <a:solidFill>
                  <a:srgbClr val="272525"/>
                </a:solidFill>
                <a:latin typeface="Inter" pitchFamily="34" charset="0"/>
                <a:ea typeface="Inter" pitchFamily="34" charset="-122"/>
              </a:rPr>
              <a:t>Grades and</a:t>
            </a:r>
          </a:p>
        </p:txBody>
      </p:sp>
      <p:sp>
        <p:nvSpPr>
          <p:cNvPr id="23" name="Shape 13">
            <a:extLst>
              <a:ext uri="{FF2B5EF4-FFF2-40B4-BE49-F238E27FC236}">
                <a16:creationId xmlns:a16="http://schemas.microsoft.com/office/drawing/2014/main" id="{4B5BA1E5-6300-B4C1-920B-4C8BBDF5732B}"/>
              </a:ext>
            </a:extLst>
          </p:cNvPr>
          <p:cNvSpPr/>
          <p:nvPr/>
        </p:nvSpPr>
        <p:spPr>
          <a:xfrm>
            <a:off x="460686" y="5842508"/>
            <a:ext cx="3031974" cy="2116697"/>
          </a:xfrm>
          <a:prstGeom prst="roundRect">
            <a:avLst>
              <a:gd name="adj" fmla="val 6057"/>
            </a:avLst>
          </a:prstGeom>
          <a:solidFill>
            <a:srgbClr val="DADBF1"/>
          </a:solidFill>
          <a:ln w="7620">
            <a:solidFill>
              <a:srgbClr val="C0C1D7"/>
            </a:solidFill>
            <a:prstDash val="solid"/>
          </a:ln>
        </p:spPr>
        <p:txBody>
          <a:bodyPr/>
          <a:lstStyle/>
          <a:p>
            <a:endParaRPr lang="en-US"/>
          </a:p>
        </p:txBody>
      </p:sp>
      <p:sp>
        <p:nvSpPr>
          <p:cNvPr id="24" name="Text 14">
            <a:extLst>
              <a:ext uri="{FF2B5EF4-FFF2-40B4-BE49-F238E27FC236}">
                <a16:creationId xmlns:a16="http://schemas.microsoft.com/office/drawing/2014/main" id="{B5986653-DEB9-538F-68EA-A88C46321DA7}"/>
              </a:ext>
            </a:extLst>
          </p:cNvPr>
          <p:cNvSpPr/>
          <p:nvPr/>
        </p:nvSpPr>
        <p:spPr>
          <a:xfrm>
            <a:off x="428859" y="6009462"/>
            <a:ext cx="2965230" cy="445170"/>
          </a:xfrm>
          <a:prstGeom prst="rect">
            <a:avLst/>
          </a:prstGeom>
          <a:noFill/>
          <a:ln/>
        </p:spPr>
        <p:txBody>
          <a:bodyPr wrap="none" rtlCol="0" anchor="t"/>
          <a:lstStyle/>
          <a:p>
            <a:pPr algn="ctr"/>
            <a:r>
              <a:rPr lang="en-US" sz="2400" b="1" kern="0" spc="-84" dirty="0">
                <a:solidFill>
                  <a:srgbClr val="272525"/>
                </a:solidFill>
                <a:latin typeface="Inter" pitchFamily="34" charset="0"/>
                <a:ea typeface="Inter" pitchFamily="34" charset="-122"/>
              </a:rPr>
              <a:t>Student Information</a:t>
            </a:r>
          </a:p>
        </p:txBody>
      </p:sp>
      <p:sp>
        <p:nvSpPr>
          <p:cNvPr id="25" name="Text 15">
            <a:extLst>
              <a:ext uri="{FF2B5EF4-FFF2-40B4-BE49-F238E27FC236}">
                <a16:creationId xmlns:a16="http://schemas.microsoft.com/office/drawing/2014/main" id="{FBEA85E1-8DEC-47F6-DE17-B43B0C220218}"/>
              </a:ext>
            </a:extLst>
          </p:cNvPr>
          <p:cNvSpPr/>
          <p:nvPr/>
        </p:nvSpPr>
        <p:spPr>
          <a:xfrm>
            <a:off x="511077" y="6454632"/>
            <a:ext cx="2931192" cy="911408"/>
          </a:xfrm>
          <a:prstGeom prst="rect">
            <a:avLst/>
          </a:prstGeom>
          <a:noFill/>
          <a:ln/>
        </p:spPr>
        <p:txBody>
          <a:bodyPr wrap="square" rtlCol="0" anchor="t"/>
          <a:lstStyle/>
          <a:p>
            <a:pPr algn="ctr" defTabSz="1170432">
              <a:lnSpc>
                <a:spcPts val="3583"/>
              </a:lnSpc>
              <a:spcAft>
                <a:spcPts val="600"/>
              </a:spcAft>
            </a:pPr>
            <a:r>
              <a:rPr lang="en-US" sz="2000" kern="0" spc="-45" dirty="0">
                <a:solidFill>
                  <a:srgbClr val="272525"/>
                </a:solidFill>
                <a:latin typeface="Inter" pitchFamily="34" charset="0"/>
                <a:ea typeface="Inter" pitchFamily="34" charset="-122"/>
              </a:rPr>
              <a:t>Id, Name, Major, Location, Academic Interest, Year of Study</a:t>
            </a:r>
          </a:p>
        </p:txBody>
      </p:sp>
      <p:sp>
        <p:nvSpPr>
          <p:cNvPr id="26" name="Text 14">
            <a:extLst>
              <a:ext uri="{FF2B5EF4-FFF2-40B4-BE49-F238E27FC236}">
                <a16:creationId xmlns:a16="http://schemas.microsoft.com/office/drawing/2014/main" id="{3C1D46E4-3B90-1C92-743D-1922ED957F02}"/>
              </a:ext>
            </a:extLst>
          </p:cNvPr>
          <p:cNvSpPr/>
          <p:nvPr/>
        </p:nvSpPr>
        <p:spPr>
          <a:xfrm>
            <a:off x="4029653" y="6207608"/>
            <a:ext cx="3125151" cy="674248"/>
          </a:xfrm>
          <a:prstGeom prst="rect">
            <a:avLst/>
          </a:prstGeom>
          <a:noFill/>
          <a:ln/>
        </p:spPr>
        <p:txBody>
          <a:bodyPr wrap="none" rtlCol="0" anchor="t"/>
          <a:lstStyle/>
          <a:p>
            <a:pPr algn="ctr" defTabSz="1170432">
              <a:lnSpc>
                <a:spcPts val="3500"/>
              </a:lnSpc>
              <a:spcAft>
                <a:spcPts val="600"/>
              </a:spcAft>
            </a:pPr>
            <a:r>
              <a:rPr lang="en-US" sz="2400" b="1" kern="0" spc="-84" dirty="0">
                <a:solidFill>
                  <a:srgbClr val="272525"/>
                </a:solidFill>
                <a:latin typeface="Inter" pitchFamily="34" charset="0"/>
                <a:ea typeface="Inter" pitchFamily="34" charset="-122"/>
              </a:rPr>
              <a:t>Academic Performance</a:t>
            </a:r>
          </a:p>
        </p:txBody>
      </p:sp>
      <p:sp>
        <p:nvSpPr>
          <p:cNvPr id="27" name="Text 15">
            <a:extLst>
              <a:ext uri="{FF2B5EF4-FFF2-40B4-BE49-F238E27FC236}">
                <a16:creationId xmlns:a16="http://schemas.microsoft.com/office/drawing/2014/main" id="{42483436-86B3-BD6D-CD14-4F1DD4A22E3B}"/>
              </a:ext>
            </a:extLst>
          </p:cNvPr>
          <p:cNvSpPr/>
          <p:nvPr/>
        </p:nvSpPr>
        <p:spPr>
          <a:xfrm>
            <a:off x="4223366" y="6786814"/>
            <a:ext cx="2670959" cy="911408"/>
          </a:xfrm>
          <a:prstGeom prst="rect">
            <a:avLst/>
          </a:prstGeom>
          <a:noFill/>
          <a:ln/>
        </p:spPr>
        <p:txBody>
          <a:bodyPr wrap="square" rtlCol="0" anchor="t"/>
          <a:lstStyle/>
          <a:p>
            <a:pPr algn="ctr" defTabSz="1170432">
              <a:lnSpc>
                <a:spcPts val="3583"/>
              </a:lnSpc>
              <a:spcAft>
                <a:spcPts val="600"/>
              </a:spcAft>
            </a:pPr>
            <a:r>
              <a:rPr lang="en-US" sz="2000" kern="0" spc="-45" dirty="0">
                <a:solidFill>
                  <a:srgbClr val="272525"/>
                </a:solidFill>
                <a:latin typeface="Inter" pitchFamily="34" charset="0"/>
                <a:ea typeface="Inter" pitchFamily="34" charset="-122"/>
              </a:rPr>
              <a:t>Skillsets 1-5, GPA</a:t>
            </a:r>
          </a:p>
        </p:txBody>
      </p:sp>
      <p:pic>
        <p:nvPicPr>
          <p:cNvPr id="28" name="Picture 27" descr="A screenshot of a computer&#10;&#10;Description automatically generated">
            <a:extLst>
              <a:ext uri="{FF2B5EF4-FFF2-40B4-BE49-F238E27FC236}">
                <a16:creationId xmlns:a16="http://schemas.microsoft.com/office/drawing/2014/main" id="{0838F597-8180-DE21-91D8-9809820E79AA}"/>
              </a:ext>
            </a:extLst>
          </p:cNvPr>
          <p:cNvPicPr>
            <a:picLocks noChangeAspect="1"/>
          </p:cNvPicPr>
          <p:nvPr/>
        </p:nvPicPr>
        <p:blipFill rotWithShape="1">
          <a:blip r:embed="rId3"/>
          <a:srcRect l="1372" t="13372" r="19574" b="46434"/>
          <a:stretch/>
        </p:blipFill>
        <p:spPr>
          <a:xfrm>
            <a:off x="0" y="399703"/>
            <a:ext cx="14637249" cy="46513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82233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linds(horizontal)">
                                      <p:cBhvr>
                                        <p:cTn id="34" dur="500"/>
                                        <p:tgtEl>
                                          <p:spTgt spid="2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500"/>
                                        <p:tgtEl>
                                          <p:spTgt spid="2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linds(horizontal)">
                                      <p:cBhvr>
                                        <p:cTn id="40" dur="500"/>
                                        <p:tgtEl>
                                          <p:spTgt spid="2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linds(horizontal)">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5" grpId="0" animBg="1"/>
      <p:bldP spid="18" grpId="0" animBg="1"/>
      <p:bldP spid="19" grpId="0" animBg="1"/>
      <p:bldP spid="20" grpId="0" animBg="1"/>
      <p:bldP spid="21" grpId="0" animBg="1"/>
      <p:bldP spid="23" grpId="0" animBg="1"/>
      <p:bldP spid="24" grpId="0" animBg="1"/>
      <p:bldP spid="25"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D176C87A-CBC5-0E47-E391-141E2FBE4F0E}"/>
              </a:ext>
            </a:extLst>
          </p:cNvPr>
          <p:cNvPicPr>
            <a:picLocks noChangeAspect="1"/>
          </p:cNvPicPr>
          <p:nvPr/>
        </p:nvPicPr>
        <p:blipFill rotWithShape="1">
          <a:blip r:embed="rId2"/>
          <a:srcRect l="5910" t="34896" r="55437" b="33864"/>
          <a:stretch/>
        </p:blipFill>
        <p:spPr>
          <a:xfrm>
            <a:off x="7302813" y="3173609"/>
            <a:ext cx="7327587" cy="3701323"/>
          </a:xfrm>
          <a:prstGeom prst="rect">
            <a:avLst/>
          </a:prstGeom>
        </p:spPr>
      </p:pic>
      <p:sp>
        <p:nvSpPr>
          <p:cNvPr id="8" name="Text 2">
            <a:extLst>
              <a:ext uri="{FF2B5EF4-FFF2-40B4-BE49-F238E27FC236}">
                <a16:creationId xmlns:a16="http://schemas.microsoft.com/office/drawing/2014/main" id="{BEBED7DE-7464-67FE-C056-55CF8E79F72B}"/>
              </a:ext>
            </a:extLst>
          </p:cNvPr>
          <p:cNvSpPr/>
          <p:nvPr/>
        </p:nvSpPr>
        <p:spPr>
          <a:xfrm>
            <a:off x="677111" y="496375"/>
            <a:ext cx="4857902"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Data Engineering</a:t>
            </a:r>
            <a:endParaRPr lang="en-US" sz="3600" dirty="0"/>
          </a:p>
        </p:txBody>
      </p:sp>
      <p:pic>
        <p:nvPicPr>
          <p:cNvPr id="1026" name="Picture 2" descr="Amazon Web Services, Inc. | Zoom Partner">
            <a:extLst>
              <a:ext uri="{FF2B5EF4-FFF2-40B4-BE49-F238E27FC236}">
                <a16:creationId xmlns:a16="http://schemas.microsoft.com/office/drawing/2014/main" id="{8962C732-F80C-8AF6-06DD-4822AA58D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5388" y="735972"/>
            <a:ext cx="3268523" cy="24257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5">
            <a:extLst>
              <a:ext uri="{FF2B5EF4-FFF2-40B4-BE49-F238E27FC236}">
                <a16:creationId xmlns:a16="http://schemas.microsoft.com/office/drawing/2014/main" id="{70F6FD9F-2E7B-8CA8-CD32-B6F7F18EB104}"/>
              </a:ext>
            </a:extLst>
          </p:cNvPr>
          <p:cNvSpPr/>
          <p:nvPr/>
        </p:nvSpPr>
        <p:spPr>
          <a:xfrm>
            <a:off x="531728" y="1948858"/>
            <a:ext cx="5919871" cy="5361356"/>
          </a:xfrm>
          <a:prstGeom prst="rect">
            <a:avLst/>
          </a:prstGeom>
          <a:noFill/>
          <a:ln/>
        </p:spPr>
        <p:txBody>
          <a:bodyPr wrap="square" rtlCol="0" anchor="t"/>
          <a:lstStyle/>
          <a:p>
            <a:pPr algn="l">
              <a:buFont typeface="Arial" panose="020B0604020202020204" pitchFamily="34" charset="0"/>
              <a:buChar char="•"/>
            </a:pPr>
            <a:r>
              <a:rPr lang="en-US" sz="2800" b="1" kern="0" spc="-35" dirty="0">
                <a:solidFill>
                  <a:srgbClr val="272525"/>
                </a:solidFill>
                <a:latin typeface="Inter" pitchFamily="34" charset="0"/>
                <a:ea typeface="Inter" pitchFamily="34" charset="-122"/>
              </a:rPr>
              <a:t>Scalability: </a:t>
            </a:r>
            <a:r>
              <a:rPr lang="en-US" sz="2800" kern="0" spc="-35" dirty="0">
                <a:solidFill>
                  <a:srgbClr val="272525"/>
                </a:solidFill>
                <a:latin typeface="Inter" pitchFamily="34" charset="0"/>
                <a:ea typeface="Inter" pitchFamily="34" charset="-122"/>
              </a:rPr>
              <a:t>Highly Scalable</a:t>
            </a:r>
          </a:p>
          <a:p>
            <a:pPr algn="l">
              <a:buFont typeface="Arial" panose="020B0604020202020204" pitchFamily="34" charset="0"/>
              <a:buChar char="•"/>
            </a:pPr>
            <a:endParaRPr lang="en-US" sz="2800" kern="0" spc="-35" dirty="0">
              <a:solidFill>
                <a:srgbClr val="272525"/>
              </a:solidFill>
              <a:latin typeface="Inter" pitchFamily="34" charset="0"/>
              <a:ea typeface="Inter" pitchFamily="34" charset="-122"/>
            </a:endParaRPr>
          </a:p>
          <a:p>
            <a:pPr>
              <a:buFont typeface="Arial" panose="020B0604020202020204" pitchFamily="34" charset="0"/>
              <a:buChar char="•"/>
            </a:pPr>
            <a:r>
              <a:rPr lang="en-US" sz="2800" b="1" kern="0" spc="-168" dirty="0">
                <a:solidFill>
                  <a:srgbClr val="000000"/>
                </a:solidFill>
                <a:latin typeface="Inter" pitchFamily="34" charset="0"/>
                <a:ea typeface="Inter" pitchFamily="34" charset="-122"/>
              </a:rPr>
              <a:t>Flexibility: </a:t>
            </a:r>
            <a:r>
              <a:rPr lang="en-US" sz="2800" kern="0" spc="-168" dirty="0">
                <a:solidFill>
                  <a:srgbClr val="000000"/>
                </a:solidFill>
                <a:latin typeface="Inter" pitchFamily="34" charset="0"/>
                <a:ea typeface="Inter" pitchFamily="34" charset="-122"/>
              </a:rPr>
              <a:t>These services offer a wide range of tools and features</a:t>
            </a:r>
          </a:p>
          <a:p>
            <a:pPr>
              <a:buFont typeface="Arial" panose="020B0604020202020204" pitchFamily="34" charset="0"/>
              <a:buChar char="•"/>
            </a:pPr>
            <a:endParaRPr lang="en-US" sz="2800" kern="0" spc="-168" dirty="0">
              <a:solidFill>
                <a:srgbClr val="000000"/>
              </a:solidFill>
              <a:latin typeface="Inter" pitchFamily="34" charset="0"/>
              <a:ea typeface="Inter" pitchFamily="34" charset="-122"/>
            </a:endParaRPr>
          </a:p>
          <a:p>
            <a:pPr>
              <a:buFont typeface="Arial" panose="020B0604020202020204" pitchFamily="34" charset="0"/>
              <a:buChar char="•"/>
            </a:pPr>
            <a:r>
              <a:rPr lang="en-US" sz="2800" b="1" kern="0" spc="-168" dirty="0">
                <a:solidFill>
                  <a:srgbClr val="000000"/>
                </a:solidFill>
                <a:latin typeface="Inter" pitchFamily="34" charset="0"/>
                <a:ea typeface="Inter" pitchFamily="34" charset="-122"/>
              </a:rPr>
              <a:t>Integration: </a:t>
            </a:r>
            <a:r>
              <a:rPr lang="en-US" sz="2800" kern="0" spc="-168" dirty="0">
                <a:solidFill>
                  <a:srgbClr val="000000"/>
                </a:solidFill>
                <a:latin typeface="Inter" pitchFamily="34" charset="0"/>
                <a:ea typeface="Inter" pitchFamily="34" charset="-122"/>
              </a:rPr>
              <a:t>Designed to work seamlessly with each other.</a:t>
            </a:r>
          </a:p>
          <a:p>
            <a:pPr>
              <a:buFont typeface="Arial" panose="020B0604020202020204" pitchFamily="34" charset="0"/>
              <a:buChar char="•"/>
            </a:pPr>
            <a:endParaRPr lang="en-US" sz="2800" kern="0" spc="-168" dirty="0">
              <a:solidFill>
                <a:srgbClr val="000000"/>
              </a:solidFill>
              <a:latin typeface="Inter" pitchFamily="34" charset="0"/>
              <a:ea typeface="Inter" pitchFamily="34" charset="-122"/>
            </a:endParaRPr>
          </a:p>
          <a:p>
            <a:pPr>
              <a:buFont typeface="Arial" panose="020B0604020202020204" pitchFamily="34" charset="0"/>
              <a:buChar char="•"/>
            </a:pPr>
            <a:r>
              <a:rPr lang="en-US" sz="2800" b="1" kern="0" spc="-168" dirty="0">
                <a:solidFill>
                  <a:srgbClr val="000000"/>
                </a:solidFill>
                <a:latin typeface="Inter" pitchFamily="34" charset="0"/>
                <a:ea typeface="Inter" pitchFamily="34" charset="-122"/>
              </a:rPr>
              <a:t>Cost-effectiveness: </a:t>
            </a:r>
            <a:r>
              <a:rPr lang="en-US" sz="2800" kern="0" spc="-168" dirty="0">
                <a:solidFill>
                  <a:srgbClr val="000000"/>
                </a:solidFill>
                <a:latin typeface="Inter" pitchFamily="34" charset="0"/>
                <a:ea typeface="Inter" pitchFamily="34" charset="-122"/>
              </a:rPr>
              <a:t>Offer pay-as-you-go pricing model.</a:t>
            </a:r>
          </a:p>
          <a:p>
            <a:pPr>
              <a:buFont typeface="Arial" panose="020B0604020202020204" pitchFamily="34" charset="0"/>
              <a:buChar char="•"/>
            </a:pPr>
            <a:endParaRPr lang="en-US" sz="2800" kern="0" spc="-168" dirty="0">
              <a:solidFill>
                <a:srgbClr val="000000"/>
              </a:solidFill>
              <a:latin typeface="Inter" pitchFamily="34" charset="0"/>
              <a:ea typeface="Inter" pitchFamily="34" charset="-122"/>
            </a:endParaRPr>
          </a:p>
          <a:p>
            <a:pPr>
              <a:buFont typeface="Arial" panose="020B0604020202020204" pitchFamily="34" charset="0"/>
              <a:buChar char="•"/>
            </a:pPr>
            <a:r>
              <a:rPr lang="en-US" sz="2800" b="1" kern="0" spc="-168" dirty="0">
                <a:solidFill>
                  <a:srgbClr val="000000"/>
                </a:solidFill>
                <a:latin typeface="Inter" pitchFamily="34" charset="0"/>
                <a:ea typeface="Inter" pitchFamily="34" charset="-122"/>
              </a:rPr>
              <a:t>Managed services: </a:t>
            </a:r>
            <a:r>
              <a:rPr lang="en-US" sz="2800" kern="0" spc="-168" dirty="0">
                <a:solidFill>
                  <a:srgbClr val="000000"/>
                </a:solidFill>
                <a:latin typeface="Inter" pitchFamily="34" charset="0"/>
                <a:ea typeface="Inter" pitchFamily="34" charset="-122"/>
              </a:rPr>
              <a:t>AWS manages the infrastructure and maintenance of these services</a:t>
            </a:r>
          </a:p>
          <a:p>
            <a:pPr>
              <a:buFont typeface="Arial" panose="020B0604020202020204" pitchFamily="34" charset="0"/>
              <a:buChar char="•"/>
            </a:pPr>
            <a:endParaRPr lang="en-US" sz="2800" kern="0" spc="-168" dirty="0">
              <a:solidFill>
                <a:srgbClr val="000000"/>
              </a:solidFill>
              <a:latin typeface="Inter" pitchFamily="34" charset="0"/>
              <a:ea typeface="Inter" pitchFamily="34" charset="-122"/>
            </a:endParaRPr>
          </a:p>
          <a:p>
            <a:pPr>
              <a:buFont typeface="Arial" panose="020B0604020202020204" pitchFamily="34" charset="0"/>
              <a:buChar char="•"/>
            </a:pPr>
            <a:endParaRPr lang="en-US" sz="2800" kern="0" spc="-168" dirty="0">
              <a:solidFill>
                <a:srgbClr val="000000"/>
              </a:solidFill>
              <a:latin typeface="Inter" pitchFamily="34" charset="0"/>
              <a:ea typeface="Inter" pitchFamily="34" charset="-122"/>
            </a:endParaRPr>
          </a:p>
          <a:p>
            <a:pPr algn="l">
              <a:buFont typeface="Arial" panose="020B0604020202020204" pitchFamily="34" charset="0"/>
              <a:buChar char="•"/>
            </a:pPr>
            <a:endParaRPr lang="en-US" sz="2800" i="0" dirty="0">
              <a:solidFill>
                <a:srgbClr val="ECECEC"/>
              </a:solidFill>
              <a:effectLst/>
              <a:latin typeface="Söhne"/>
            </a:endParaRPr>
          </a:p>
        </p:txBody>
      </p:sp>
    </p:spTree>
    <p:extLst>
      <p:ext uri="{BB962C8B-B14F-4D97-AF65-F5344CB8AC3E}">
        <p14:creationId xmlns:p14="http://schemas.microsoft.com/office/powerpoint/2010/main" val="67194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80">
                                          <p:stCondLst>
                                            <p:cond delay="0"/>
                                          </p:stCondLst>
                                        </p:cTn>
                                        <p:tgtEl>
                                          <p:spTgt spid="10"/>
                                        </p:tgtEl>
                                      </p:cBhvr>
                                    </p:animEffect>
                                    <p:anim calcmode="lin" valueType="num">
                                      <p:cBhvr>
                                        <p:cTn id="1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6" dur="26">
                                          <p:stCondLst>
                                            <p:cond delay="650"/>
                                          </p:stCondLst>
                                        </p:cTn>
                                        <p:tgtEl>
                                          <p:spTgt spid="10"/>
                                        </p:tgtEl>
                                      </p:cBhvr>
                                      <p:to x="100000" y="60000"/>
                                    </p:animScale>
                                    <p:animScale>
                                      <p:cBhvr>
                                        <p:cTn id="17" dur="166" decel="50000">
                                          <p:stCondLst>
                                            <p:cond delay="676"/>
                                          </p:stCondLst>
                                        </p:cTn>
                                        <p:tgtEl>
                                          <p:spTgt spid="10"/>
                                        </p:tgtEl>
                                      </p:cBhvr>
                                      <p:to x="100000" y="100000"/>
                                    </p:animScale>
                                    <p:animScale>
                                      <p:cBhvr>
                                        <p:cTn id="18" dur="26">
                                          <p:stCondLst>
                                            <p:cond delay="1312"/>
                                          </p:stCondLst>
                                        </p:cTn>
                                        <p:tgtEl>
                                          <p:spTgt spid="10"/>
                                        </p:tgtEl>
                                      </p:cBhvr>
                                      <p:to x="100000" y="80000"/>
                                    </p:animScale>
                                    <p:animScale>
                                      <p:cBhvr>
                                        <p:cTn id="19" dur="166" decel="50000">
                                          <p:stCondLst>
                                            <p:cond delay="1338"/>
                                          </p:stCondLst>
                                        </p:cTn>
                                        <p:tgtEl>
                                          <p:spTgt spid="10"/>
                                        </p:tgtEl>
                                      </p:cBhvr>
                                      <p:to x="100000" y="100000"/>
                                    </p:animScale>
                                    <p:animScale>
                                      <p:cBhvr>
                                        <p:cTn id="20" dur="26">
                                          <p:stCondLst>
                                            <p:cond delay="1642"/>
                                          </p:stCondLst>
                                        </p:cTn>
                                        <p:tgtEl>
                                          <p:spTgt spid="10"/>
                                        </p:tgtEl>
                                      </p:cBhvr>
                                      <p:to x="100000" y="90000"/>
                                    </p:animScale>
                                    <p:animScale>
                                      <p:cBhvr>
                                        <p:cTn id="21" dur="166" decel="50000">
                                          <p:stCondLst>
                                            <p:cond delay="1668"/>
                                          </p:stCondLst>
                                        </p:cTn>
                                        <p:tgtEl>
                                          <p:spTgt spid="10"/>
                                        </p:tgtEl>
                                      </p:cBhvr>
                                      <p:to x="100000" y="100000"/>
                                    </p:animScale>
                                    <p:animScale>
                                      <p:cBhvr>
                                        <p:cTn id="22" dur="26">
                                          <p:stCondLst>
                                            <p:cond delay="1808"/>
                                          </p:stCondLst>
                                        </p:cTn>
                                        <p:tgtEl>
                                          <p:spTgt spid="10"/>
                                        </p:tgtEl>
                                      </p:cBhvr>
                                      <p:to x="100000" y="95000"/>
                                    </p:animScale>
                                    <p:animScale>
                                      <p:cBhvr>
                                        <p:cTn id="23"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mazon S3 | Integrations | OneTrust">
            <a:extLst>
              <a:ext uri="{FF2B5EF4-FFF2-40B4-BE49-F238E27FC236}">
                <a16:creationId xmlns:a16="http://schemas.microsoft.com/office/drawing/2014/main" id="{DF3F406D-FD69-5CF4-3629-50D4D7A8A5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229" b="27977"/>
          <a:stretch/>
        </p:blipFill>
        <p:spPr bwMode="auto">
          <a:xfrm>
            <a:off x="8494985" y="496375"/>
            <a:ext cx="5144705" cy="2067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 2">
            <a:extLst>
              <a:ext uri="{FF2B5EF4-FFF2-40B4-BE49-F238E27FC236}">
                <a16:creationId xmlns:a16="http://schemas.microsoft.com/office/drawing/2014/main" id="{30D7469E-81DB-97B8-333B-473834F31516}"/>
              </a:ext>
            </a:extLst>
          </p:cNvPr>
          <p:cNvSpPr/>
          <p:nvPr/>
        </p:nvSpPr>
        <p:spPr>
          <a:xfrm>
            <a:off x="677111" y="496375"/>
            <a:ext cx="4857902" cy="655092"/>
          </a:xfrm>
          <a:prstGeom prst="rect">
            <a:avLst/>
          </a:prstGeom>
          <a:noFill/>
          <a:ln/>
        </p:spPr>
        <p:txBody>
          <a:bodyPr wrap="none" rtlCol="0" anchor="t"/>
          <a:lstStyle/>
          <a:p>
            <a:pPr algn="ctr" defTabSz="1170432">
              <a:lnSpc>
                <a:spcPts val="6999"/>
              </a:lnSpc>
              <a:spcAft>
                <a:spcPts val="600"/>
              </a:spcAft>
            </a:pPr>
            <a:r>
              <a:rPr lang="en-US" sz="4800" b="1" kern="0" spc="-168" dirty="0">
                <a:solidFill>
                  <a:srgbClr val="000000"/>
                </a:solidFill>
                <a:latin typeface="Inter" pitchFamily="34" charset="0"/>
                <a:ea typeface="Inter" pitchFamily="34" charset="-122"/>
                <a:cs typeface="+mn-cs"/>
              </a:rPr>
              <a:t>Source Data</a:t>
            </a:r>
            <a:endParaRPr lang="en-US" sz="3600" dirty="0"/>
          </a:p>
        </p:txBody>
      </p:sp>
      <p:pic>
        <p:nvPicPr>
          <p:cNvPr id="4" name="Picture 3" descr="A screenshot of a computer&#10;&#10;Description automatically generated">
            <a:extLst>
              <a:ext uri="{FF2B5EF4-FFF2-40B4-BE49-F238E27FC236}">
                <a16:creationId xmlns:a16="http://schemas.microsoft.com/office/drawing/2014/main" id="{019AC674-3211-63DC-39D3-D9C8E6DFF724}"/>
              </a:ext>
            </a:extLst>
          </p:cNvPr>
          <p:cNvPicPr>
            <a:picLocks noChangeAspect="1"/>
          </p:cNvPicPr>
          <p:nvPr/>
        </p:nvPicPr>
        <p:blipFill rotWithShape="1">
          <a:blip r:embed="rId3"/>
          <a:srcRect t="14005" b="5820"/>
          <a:stretch/>
        </p:blipFill>
        <p:spPr>
          <a:xfrm>
            <a:off x="2267932" y="2415653"/>
            <a:ext cx="10094536" cy="5058264"/>
          </a:xfrm>
          <a:prstGeom prst="rect">
            <a:avLst/>
          </a:prstGeom>
        </p:spPr>
      </p:pic>
    </p:spTree>
    <p:extLst>
      <p:ext uri="{BB962C8B-B14F-4D97-AF65-F5344CB8AC3E}">
        <p14:creationId xmlns:p14="http://schemas.microsoft.com/office/powerpoint/2010/main" val="274583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TotalTime>
  <Words>1266</Words>
  <Application>Microsoft Macintosh PowerPoint</Application>
  <PresentationFormat>Custom</PresentationFormat>
  <Paragraphs>145</Paragraphs>
  <Slides>26</Slides>
  <Notes>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Helvetica Neue</vt:lpstr>
      <vt:lpstr>Inter</vt:lpstr>
      <vt:lpstr>Söhne</vt:lpstr>
      <vt:lpstr>Times New Roman</vt:lpstr>
      <vt:lpstr>Office Theme</vt:lpstr>
      <vt:lpstr>Student Performance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Kudsi, Amjad Ali Arshad Ali</cp:lastModifiedBy>
  <cp:revision>11</cp:revision>
  <dcterms:created xsi:type="dcterms:W3CDTF">2024-03-03T13:45:02Z</dcterms:created>
  <dcterms:modified xsi:type="dcterms:W3CDTF">2024-04-23T18:38:33Z</dcterms:modified>
</cp:coreProperties>
</file>